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4.xml" ContentType="application/vnd.openxmlformats-officedocument.presentationml.notesSlide+xml"/>
  <Override PartName="/ppt/embeddings/oleObject6.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80" r:id="rId3"/>
    <p:sldId id="285" r:id="rId4"/>
    <p:sldId id="286" r:id="rId5"/>
    <p:sldId id="287" r:id="rId6"/>
    <p:sldId id="281" r:id="rId7"/>
    <p:sldId id="284" r:id="rId8"/>
    <p:sldId id="282" r:id="rId9"/>
    <p:sldId id="288" r:id="rId10"/>
    <p:sldId id="289" r:id="rId11"/>
    <p:sldId id="290" r:id="rId12"/>
    <p:sldId id="291" r:id="rId13"/>
    <p:sldId id="292" r:id="rId14"/>
    <p:sldId id="293" r:id="rId15"/>
    <p:sldId id="294" r:id="rId16"/>
    <p:sldId id="295" r:id="rId17"/>
    <p:sldId id="296" r:id="rId18"/>
    <p:sldId id="297" r:id="rId19"/>
    <p:sldId id="257" r:id="rId20"/>
    <p:sldId id="258" r:id="rId21"/>
    <p:sldId id="259" r:id="rId22"/>
    <p:sldId id="260" r:id="rId23"/>
    <p:sldId id="261" r:id="rId24"/>
    <p:sldId id="263" r:id="rId25"/>
    <p:sldId id="264" r:id="rId26"/>
    <p:sldId id="265" r:id="rId27"/>
    <p:sldId id="262"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48" autoAdjust="0"/>
  </p:normalViewPr>
  <p:slideViewPr>
    <p:cSldViewPr>
      <p:cViewPr varScale="1">
        <p:scale>
          <a:sx n="62" d="100"/>
          <a:sy n="62" d="100"/>
        </p:scale>
        <p:origin x="-1440"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16.wmf"/><Relationship Id="rId5" Type="http://schemas.openxmlformats.org/officeDocument/2006/relationships/image" Target="../media/image17.wmf"/><Relationship Id="rId1" Type="http://schemas.openxmlformats.org/officeDocument/2006/relationships/image" Target="../media/image13.wmf"/><Relationship Id="rId2"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B7B71D-9446-4BF3-B752-547C3A98F4CA}" type="datetimeFigureOut">
              <a:rPr lang="en-US" smtClean="0"/>
              <a:t>5/7/15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A3086C-9684-41BD-9EB4-3B37A1437A75}" type="slidenum">
              <a:rPr lang="en-US" smtClean="0"/>
              <a:t>‹#›</a:t>
            </a:fld>
            <a:endParaRPr lang="en-US"/>
          </a:p>
        </p:txBody>
      </p:sp>
    </p:spTree>
    <p:extLst>
      <p:ext uri="{BB962C8B-B14F-4D97-AF65-F5344CB8AC3E}">
        <p14:creationId xmlns:p14="http://schemas.microsoft.com/office/powerpoint/2010/main" val="811296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http://www.funniestmemes.com/funniest-memes-in-conclusion-zero-is-equal-to-zero/.</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Kan’s</a:t>
            </a:r>
            <a:r>
              <a:rPr lang="en-US" dirty="0" smtClean="0"/>
              <a:t> book is ISBN 978-0-201-72915-3</a:t>
            </a:r>
          </a:p>
          <a:p>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1</a:t>
            </a:fld>
            <a:endParaRPr lang="en-US"/>
          </a:p>
        </p:txBody>
      </p:sp>
    </p:spTree>
    <p:extLst>
      <p:ext uri="{BB962C8B-B14F-4D97-AF65-F5344CB8AC3E}">
        <p14:creationId xmlns:p14="http://schemas.microsoft.com/office/powerpoint/2010/main" val="177784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Kan</a:t>
            </a:r>
            <a:r>
              <a:rPr lang="en-US" dirty="0" smtClean="0"/>
              <a:t> p 470</a:t>
            </a:r>
          </a:p>
          <a:p>
            <a:r>
              <a:rPr lang="en-US" dirty="0" smtClean="0"/>
              <a:t>Image from http://www.greenbookblog.org/2012/03/21/big-data-opportunity-or-threat-for-market-research/.</a:t>
            </a:r>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21</a:t>
            </a:fld>
            <a:endParaRPr lang="en-US"/>
          </a:p>
        </p:txBody>
      </p:sp>
    </p:spTree>
    <p:extLst>
      <p:ext uri="{BB962C8B-B14F-4D97-AF65-F5344CB8AC3E}">
        <p14:creationId xmlns:p14="http://schemas.microsoft.com/office/powerpoint/2010/main" val="887067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Kan</a:t>
            </a:r>
            <a:r>
              <a:rPr lang="en-US" dirty="0" smtClean="0"/>
              <a:t> p 471</a:t>
            </a:r>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23</a:t>
            </a:fld>
            <a:endParaRPr lang="en-US"/>
          </a:p>
        </p:txBody>
      </p:sp>
    </p:spTree>
    <p:extLst>
      <p:ext uri="{BB962C8B-B14F-4D97-AF65-F5344CB8AC3E}">
        <p14:creationId xmlns:p14="http://schemas.microsoft.com/office/powerpoint/2010/main" val="1468681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Kan</a:t>
            </a:r>
            <a:r>
              <a:rPr lang="en-US" dirty="0" smtClean="0"/>
              <a:t> p 471</a:t>
            </a:r>
          </a:p>
          <a:p>
            <a:r>
              <a:rPr lang="en-US" dirty="0" smtClean="0"/>
              <a:t>Image from http://www.troubleticketexpress.com/.</a:t>
            </a:r>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24</a:t>
            </a:fld>
            <a:endParaRPr lang="en-US"/>
          </a:p>
        </p:txBody>
      </p:sp>
    </p:spTree>
    <p:extLst>
      <p:ext uri="{BB962C8B-B14F-4D97-AF65-F5344CB8AC3E}">
        <p14:creationId xmlns:p14="http://schemas.microsoft.com/office/powerpoint/2010/main" val="1430000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ln/>
        </p:spPr>
        <p:txBody>
          <a:bodyPr/>
          <a:lstStyle/>
          <a:p>
            <a:fld id="{E25C2E91-5C1A-4504-8797-987AA1CFF7CA}" type="slidenum">
              <a:rPr lang="en-US" altLang="en-US"/>
              <a:pPr/>
              <a:t>25</a:t>
            </a:fld>
            <a:endParaRPr lang="en-US" altLang="en-US"/>
          </a:p>
        </p:txBody>
      </p:sp>
      <p:sp>
        <p:nvSpPr>
          <p:cNvPr id="49154" name="Rectangle 2"/>
          <p:cNvSpPr>
            <a:spLocks noGrp="1" noChangeArrowheads="1"/>
          </p:cNvSpPr>
          <p:nvPr>
            <p:ph type="body" idx="1"/>
          </p:nvPr>
        </p:nvSpPr>
        <p:spPr>
          <a:xfrm>
            <a:off x="3627438" y="4778322"/>
            <a:ext cx="2773362" cy="3988357"/>
          </a:xfrm>
          <a:noFill/>
          <a:ln/>
        </p:spPr>
        <p:txBody>
          <a:bodyPr lIns="92075" tIns="46038" rIns="92075" bIns="46038"/>
          <a:lstStyle/>
          <a:p>
            <a:r>
              <a:rPr lang="en-US" altLang="en-US" sz="1100" b="1" dirty="0"/>
              <a:t>In the Craft stage</a:t>
            </a:r>
            <a:r>
              <a:rPr lang="en-US" altLang="en-US" sz="1100" dirty="0"/>
              <a:t> -- virtuosos, artists and </a:t>
            </a:r>
            <a:br>
              <a:rPr lang="en-US" altLang="en-US" sz="1100" dirty="0"/>
            </a:br>
            <a:r>
              <a:rPr lang="en-US" altLang="en-US" sz="1100" dirty="0"/>
              <a:t>talented amateurs using intuition and brute force, </a:t>
            </a:r>
            <a:br>
              <a:rPr lang="en-US" altLang="en-US" sz="1100" dirty="0"/>
            </a:br>
            <a:r>
              <a:rPr lang="en-US" altLang="en-US" sz="1100" dirty="0"/>
              <a:t>gaining haphazard progress through extravagant </a:t>
            </a:r>
            <a:br>
              <a:rPr lang="en-US" altLang="en-US" sz="1100" dirty="0"/>
            </a:br>
            <a:r>
              <a:rPr lang="en-US" altLang="en-US" sz="1100" dirty="0"/>
              <a:t>use of available materials</a:t>
            </a:r>
          </a:p>
          <a:p>
            <a:r>
              <a:rPr lang="en-US" altLang="en-US" sz="1100" b="1" dirty="0"/>
              <a:t>In the Commercial stage </a:t>
            </a:r>
            <a:r>
              <a:rPr lang="en-US" altLang="en-US" sz="1100" dirty="0"/>
              <a:t>-- skilled craftsmen use established procedures, training and pragmatic refinements to create a system for economic manufacture</a:t>
            </a:r>
          </a:p>
          <a:p>
            <a:r>
              <a:rPr lang="en-US" altLang="en-US" sz="1100" b="1" dirty="0"/>
              <a:t>In the Professional Engineering stage </a:t>
            </a:r>
            <a:r>
              <a:rPr lang="en-US" altLang="en-US" sz="1100" dirty="0"/>
              <a:t>-- educated professionals use analysis and theory; progress relies on science</a:t>
            </a:r>
          </a:p>
          <a:p>
            <a:endParaRPr lang="en-US" altLang="en-US" sz="1100" dirty="0"/>
          </a:p>
        </p:txBody>
      </p:sp>
      <p:sp>
        <p:nvSpPr>
          <p:cNvPr id="49156" name="Rectangle 4"/>
          <p:cNvSpPr>
            <a:spLocks noChangeArrowheads="1"/>
          </p:cNvSpPr>
          <p:nvPr/>
        </p:nvSpPr>
        <p:spPr bwMode="auto">
          <a:xfrm>
            <a:off x="990600" y="4836124"/>
            <a:ext cx="2514600" cy="239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90000"/>
              </a:lnSpc>
              <a:spcBef>
                <a:spcPct val="40000"/>
              </a:spcBef>
            </a:pPr>
            <a:r>
              <a:rPr lang="en-US" altLang="en-US" sz="2000">
                <a:latin typeface="Write" pitchFamily="2" charset="0"/>
              </a:rPr>
              <a:t>Shaw and Garland’s picture -- </a:t>
            </a:r>
          </a:p>
          <a:p>
            <a:pPr>
              <a:lnSpc>
                <a:spcPct val="90000"/>
              </a:lnSpc>
              <a:spcBef>
                <a:spcPct val="40000"/>
              </a:spcBef>
            </a:pPr>
            <a:r>
              <a:rPr lang="en-US" altLang="en-US" sz="2000"/>
              <a:t>of the evolution of an emerging discipline</a:t>
            </a:r>
          </a:p>
          <a:p>
            <a:pPr>
              <a:lnSpc>
                <a:spcPct val="90000"/>
              </a:lnSpc>
              <a:spcBef>
                <a:spcPct val="40000"/>
              </a:spcBef>
            </a:pPr>
            <a:r>
              <a:rPr lang="en-US" altLang="en-US" sz="2000"/>
              <a:t>(like, oh, say, computer science !)</a:t>
            </a:r>
          </a:p>
          <a:p>
            <a:pPr>
              <a:lnSpc>
                <a:spcPct val="90000"/>
              </a:lnSpc>
              <a:spcBef>
                <a:spcPct val="40000"/>
              </a:spcBef>
            </a:pPr>
            <a:r>
              <a:rPr lang="en-US" altLang="en-US" sz="1400"/>
              <a:t>Fits in with SEI’s Capability Maturity Model (CMM), as well.</a:t>
            </a:r>
          </a:p>
          <a:p>
            <a:pPr>
              <a:lnSpc>
                <a:spcPct val="90000"/>
              </a:lnSpc>
            </a:pPr>
            <a:endParaRPr lang="en-US" altLang="en-US" sz="1400"/>
          </a:p>
        </p:txBody>
      </p:sp>
      <p:sp>
        <p:nvSpPr>
          <p:cNvPr id="49157" name="Rectangle 5"/>
          <p:cNvSpPr>
            <a:spLocks noChangeArrowheads="1"/>
          </p:cNvSpPr>
          <p:nvPr/>
        </p:nvSpPr>
        <p:spPr bwMode="auto">
          <a:xfrm>
            <a:off x="1589" y="4961363"/>
            <a:ext cx="935037" cy="1616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90000"/>
              </a:lnSpc>
            </a:pPr>
            <a:r>
              <a:rPr lang="en-US" altLang="en-US" sz="1000"/>
              <a:t>To many craft-stage artists, a project may not be interesting if it doesn’t include solving an almost impossible problem. </a:t>
            </a:r>
          </a:p>
        </p:txBody>
      </p:sp>
      <p:sp>
        <p:nvSpPr>
          <p:cNvPr id="49161" name="Rectangle 9"/>
          <p:cNvSpPr>
            <a:spLocks noChangeArrowheads="1"/>
          </p:cNvSpPr>
          <p:nvPr/>
        </p:nvSpPr>
        <p:spPr bwMode="auto">
          <a:xfrm>
            <a:off x="2819400" y="231209"/>
            <a:ext cx="3746500" cy="50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90000"/>
              </a:lnSpc>
            </a:pPr>
            <a:r>
              <a:rPr lang="en-US" altLang="en-US" sz="1000"/>
              <a:t>Painting is the central segment of </a:t>
            </a:r>
            <a:r>
              <a:rPr lang="en-US" altLang="en-US" sz="1000" i="1"/>
              <a:t>The Water Lily Pond in Green</a:t>
            </a:r>
            <a:r>
              <a:rPr lang="en-US" altLang="en-US" sz="1000"/>
              <a:t>, 1899, by Claude Monet (1840-1926).  Paris, Musée d’Orsay / © Archiv für Kunst und Geschichte, Berlin. </a:t>
            </a:r>
          </a:p>
        </p:txBody>
      </p:sp>
      <p:sp>
        <p:nvSpPr>
          <p:cNvPr id="49162" name="Rectangle 10"/>
          <p:cNvSpPr>
            <a:spLocks noGrp="1" noRot="1" noChangeAspect="1" noChangeArrowheads="1"/>
          </p:cNvSpPr>
          <p:nvPr>
            <p:ph type="sldImg"/>
          </p:nvPr>
        </p:nvSpPr>
        <p:spPr>
          <a:xfrm>
            <a:off x="1168400" y="963613"/>
            <a:ext cx="4572000" cy="3429000"/>
          </a:xfr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p:cNvSpPr>
            <a:spLocks noGrp="1" noChangeArrowheads="1"/>
          </p:cNvSpPr>
          <p:nvPr>
            <p:ph type="sldNum" sz="quarter" idx="5"/>
          </p:nvPr>
        </p:nvSpPr>
        <p:spPr>
          <a:ln/>
        </p:spPr>
        <p:txBody>
          <a:bodyPr/>
          <a:lstStyle/>
          <a:p>
            <a:fld id="{BCA2069A-2C3D-44F0-A3AD-FC038BB2DF56}" type="slidenum">
              <a:rPr lang="en-US" altLang="en-US"/>
              <a:pPr/>
              <a:t>26</a:t>
            </a:fld>
            <a:endParaRPr lang="en-US" altLang="en-US"/>
          </a:p>
        </p:txBody>
      </p:sp>
      <p:sp>
        <p:nvSpPr>
          <p:cNvPr id="122882" name="Rectangle 2"/>
          <p:cNvSpPr>
            <a:spLocks noChangeArrowheads="1"/>
          </p:cNvSpPr>
          <p:nvPr/>
        </p:nvSpPr>
        <p:spPr bwMode="auto">
          <a:xfrm>
            <a:off x="1588" y="5703158"/>
            <a:ext cx="5027612" cy="3313997"/>
          </a:xfrm>
          <a:prstGeom prst="rect">
            <a:avLst/>
          </a:prstGeom>
          <a:solidFill>
            <a:schemeClr val="bg1"/>
          </a:solidFill>
          <a:ln w="6350">
            <a:solidFill>
              <a:schemeClr val="accent1"/>
            </a:solidFill>
            <a:miter lim="800000"/>
            <a:headEnd type="none" w="sm" len="sm"/>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83" name="Rectangle 3"/>
          <p:cNvSpPr>
            <a:spLocks noGrp="1" noChangeArrowheads="1"/>
          </p:cNvSpPr>
          <p:nvPr>
            <p:ph type="body" idx="1"/>
          </p:nvPr>
        </p:nvSpPr>
        <p:spPr>
          <a:xfrm>
            <a:off x="76200" y="4238834"/>
            <a:ext cx="6324600" cy="1233115"/>
          </a:xfrm>
          <a:noFill/>
          <a:ln/>
        </p:spPr>
        <p:txBody>
          <a:bodyPr lIns="92075" tIns="46038" rIns="92075" bIns="46038"/>
          <a:lstStyle/>
          <a:p>
            <a:r>
              <a:rPr lang="en-US" altLang="en-US"/>
              <a:t>Because of the novelty </a:t>
            </a:r>
          </a:p>
          <a:p>
            <a:r>
              <a:rPr lang="en-US" altLang="en-US"/>
              <a:t>         and increasing complexity </a:t>
            </a:r>
          </a:p>
          <a:p>
            <a:r>
              <a:rPr lang="en-US" altLang="en-US"/>
              <a:t>	    and new technologies in engineering problems,</a:t>
            </a:r>
          </a:p>
          <a:p>
            <a:r>
              <a:rPr lang="en-US" altLang="en-US"/>
              <a:t>		This “progress” is really encountered as a loop</a:t>
            </a:r>
          </a:p>
        </p:txBody>
      </p:sp>
      <p:sp>
        <p:nvSpPr>
          <p:cNvPr id="122884" name="Rectangle 4"/>
          <p:cNvSpPr>
            <a:spLocks noChangeArrowheads="1"/>
          </p:cNvSpPr>
          <p:nvPr/>
        </p:nvSpPr>
        <p:spPr bwMode="auto">
          <a:xfrm>
            <a:off x="17464" y="1620071"/>
            <a:ext cx="1997075" cy="121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90000"/>
              </a:lnSpc>
            </a:pPr>
            <a:r>
              <a:rPr lang="en-US" altLang="en-US" sz="1000" b="1"/>
              <a:t>Technocracy is a reactionary’s best friend.  But decades of failure have doomed the Cold War cult of the expert.  There is no “one best way.”</a:t>
            </a:r>
          </a:p>
          <a:p>
            <a:pPr>
              <a:lnSpc>
                <a:spcPct val="90000"/>
              </a:lnSpc>
            </a:pPr>
            <a:r>
              <a:rPr lang="en-US" altLang="en-US" sz="1000" b="1"/>
              <a:t>   -- Virginia Postrel, “Technocracy </a:t>
            </a:r>
            <a:br>
              <a:rPr lang="en-US" altLang="en-US" sz="1000" b="1"/>
            </a:br>
            <a:r>
              <a:rPr lang="en-US" altLang="en-US" sz="1000" b="1"/>
              <a:t>      R.I.P.,” in </a:t>
            </a:r>
            <a:r>
              <a:rPr lang="en-US" altLang="en-US" sz="1000" b="1" i="1"/>
              <a:t>Wired</a:t>
            </a:r>
            <a:r>
              <a:rPr lang="en-US" altLang="en-US" sz="1000" b="1"/>
              <a:t>, January, 1998.</a:t>
            </a:r>
          </a:p>
        </p:txBody>
      </p:sp>
      <p:sp>
        <p:nvSpPr>
          <p:cNvPr id="122885" name="Rectangle 5"/>
          <p:cNvSpPr>
            <a:spLocks noChangeArrowheads="1"/>
          </p:cNvSpPr>
          <p:nvPr/>
        </p:nvSpPr>
        <p:spPr bwMode="auto">
          <a:xfrm>
            <a:off x="5105401" y="4023681"/>
            <a:ext cx="1700213" cy="4248468"/>
          </a:xfrm>
          <a:prstGeom prst="rect">
            <a:avLst/>
          </a:prstGeom>
          <a:solidFill>
            <a:schemeClr val="bg1"/>
          </a:solidFill>
          <a:ln w="12700">
            <a:solidFill>
              <a:srgbClr val="EE7F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90000"/>
              </a:lnSpc>
            </a:pPr>
            <a:r>
              <a:rPr lang="en-US" altLang="en-US" sz="1000" b="1"/>
              <a:t>Myth 1:  </a:t>
            </a:r>
            <a:r>
              <a:rPr lang="en-US" altLang="en-US" sz="1000"/>
              <a:t>It takes a great idea to start a great company.</a:t>
            </a:r>
          </a:p>
          <a:p>
            <a:pPr>
              <a:lnSpc>
                <a:spcPct val="90000"/>
              </a:lnSpc>
            </a:pPr>
            <a:endParaRPr lang="en-US" altLang="en-US" sz="1000"/>
          </a:p>
          <a:p>
            <a:pPr>
              <a:lnSpc>
                <a:spcPct val="90000"/>
              </a:lnSpc>
            </a:pPr>
            <a:r>
              <a:rPr lang="en-US" altLang="en-US" sz="1000" b="1"/>
              <a:t>Reality:  </a:t>
            </a:r>
            <a:r>
              <a:rPr lang="en-US" altLang="en-US" sz="1000"/>
              <a:t>Starting a company with a “great idea” might be a bad idea.  Few of the visionary companies began life with a great idea.  In fact, some began life without </a:t>
            </a:r>
            <a:r>
              <a:rPr lang="en-US" altLang="en-US" sz="1000" i="1"/>
              <a:t>any</a:t>
            </a:r>
            <a:r>
              <a:rPr lang="en-US" altLang="en-US" sz="1000"/>
              <a:t> specific idea and a few even began with outright failures.  Furthermore, regardless of the founding concept, the visionary companies were significantly </a:t>
            </a:r>
            <a:r>
              <a:rPr lang="en-US" altLang="en-US" sz="1000" i="1"/>
              <a:t>less</a:t>
            </a:r>
            <a:r>
              <a:rPr lang="en-US" altLang="en-US" sz="1000"/>
              <a:t> likely to have early entrepreneurial success than the comparison companies in our study.  Like the parable of the tortoise and the hare, visionary companies often get off to a slow start, but win the long race.</a:t>
            </a:r>
          </a:p>
          <a:p>
            <a:pPr>
              <a:lnSpc>
                <a:spcPct val="90000"/>
              </a:lnSpc>
            </a:pPr>
            <a:endParaRPr lang="en-US" altLang="en-US" sz="1000"/>
          </a:p>
          <a:p>
            <a:pPr>
              <a:lnSpc>
                <a:spcPct val="90000"/>
              </a:lnSpc>
            </a:pPr>
            <a:r>
              <a:rPr lang="en-US" altLang="en-US" sz="1000"/>
              <a:t>-- James C. Collins and Jerry I. Porras in </a:t>
            </a:r>
            <a:r>
              <a:rPr lang="en-US" altLang="en-US" sz="1000" i="1"/>
              <a:t>Built to Last:  Successful Habits of Visionary Companies.</a:t>
            </a:r>
            <a:r>
              <a:rPr lang="en-US" altLang="en-US" sz="1000"/>
              <a:t>  Harper Business, 1994, ISBN 0-88730-671-3, p. 7. </a:t>
            </a:r>
          </a:p>
        </p:txBody>
      </p:sp>
      <p:sp>
        <p:nvSpPr>
          <p:cNvPr id="122886" name="Rectangle 6"/>
          <p:cNvSpPr>
            <a:spLocks noChangeArrowheads="1"/>
          </p:cNvSpPr>
          <p:nvPr/>
        </p:nvSpPr>
        <p:spPr bwMode="auto">
          <a:xfrm>
            <a:off x="2071689" y="77069"/>
            <a:ext cx="3622675" cy="50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90000"/>
              </a:lnSpc>
            </a:pPr>
            <a:r>
              <a:rPr lang="en-US" altLang="en-US" sz="1000"/>
              <a:t>Painting is the central segment of </a:t>
            </a:r>
            <a:r>
              <a:rPr lang="en-US" altLang="en-US" sz="1000" i="1"/>
              <a:t>Grain Stack, Sunset</a:t>
            </a:r>
            <a:r>
              <a:rPr lang="en-US" altLang="en-US" sz="1000"/>
              <a:t>, 1891, by Claude Monet (1840-1926).  Boston, Museum of Fine Arts, Juliana Cheney Edwards Collection. </a:t>
            </a:r>
          </a:p>
        </p:txBody>
      </p:sp>
      <p:sp>
        <p:nvSpPr>
          <p:cNvPr id="122887" name="Text Box 7"/>
          <p:cNvSpPr txBox="1">
            <a:spLocks noChangeArrowheads="1"/>
          </p:cNvSpPr>
          <p:nvPr/>
        </p:nvSpPr>
        <p:spPr bwMode="auto">
          <a:xfrm>
            <a:off x="-7938" y="5703159"/>
            <a:ext cx="5091113" cy="346492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5000"/>
              </a:lnSpc>
              <a:spcBef>
                <a:spcPts val="500"/>
              </a:spcBef>
              <a:spcAft>
                <a:spcPts val="500"/>
              </a:spcAft>
            </a:pPr>
            <a:r>
              <a:rPr lang="en-US" altLang="en-US" sz="1000"/>
              <a:t>What do innovators look like (in case you want to confirm that you are one, or even just spot one in a crowd of regulation-minded telecom engineers)?  Watch out!  Here’s what the official answer in the encyclopedia says:  </a:t>
            </a:r>
          </a:p>
          <a:p>
            <a:pPr>
              <a:lnSpc>
                <a:spcPct val="95000"/>
              </a:lnSpc>
              <a:spcBef>
                <a:spcPts val="500"/>
              </a:spcBef>
              <a:spcAft>
                <a:spcPts val="500"/>
              </a:spcAft>
            </a:pPr>
            <a:r>
              <a:rPr lang="en-US" altLang="en-US" sz="1000"/>
              <a:t>Many creative people show a strong interest in apparent disorder, contradiction, and imbalance; they often seem to consider asymmetry and disorder a challenge. At times creative persons give an impression of psychological imbalance, but immature personality traits may be an extension of a generalized receptivity to a wider-than-normal range of experience and behaviour patterns. Such individuals may possess an exceptionally deep, broad, and flexible awareness of themselves. </a:t>
            </a:r>
          </a:p>
          <a:p>
            <a:pPr>
              <a:lnSpc>
                <a:spcPct val="95000"/>
              </a:lnSpc>
              <a:spcBef>
                <a:spcPts val="500"/>
              </a:spcBef>
              <a:spcAft>
                <a:spcPts val="500"/>
              </a:spcAft>
            </a:pPr>
            <a:r>
              <a:rPr lang="en-US" altLang="en-US" sz="1000"/>
              <a:t>Studies indicate that the creative person is nonetheless an intellectual leader with a great sensitivity to problems. She exhibits a high degree of self-assurance and autonomy. She is dominant and is relatively free of internal restraints and inhibitions. She has a considerable range of intellectual interests and shows a strong preference for complexity and challenge. </a:t>
            </a:r>
          </a:p>
          <a:p>
            <a:pPr>
              <a:lnSpc>
                <a:spcPct val="95000"/>
              </a:lnSpc>
              <a:spcBef>
                <a:spcPts val="500"/>
              </a:spcBef>
              <a:spcAft>
                <a:spcPts val="500"/>
              </a:spcAft>
            </a:pPr>
            <a:r>
              <a:rPr lang="en-US" altLang="en-US" sz="1000"/>
              <a:t>The unconventionality of thought that is sometimes found in creative persons may be in part a resistance to acculturation, which is seen as demanding surrender of one's personal, unique, fundamental nature. This may result in a rejection of conventional morality, though certainly not in any abatement of the moral attitude. </a:t>
            </a:r>
          </a:p>
          <a:p>
            <a:pPr>
              <a:lnSpc>
                <a:spcPct val="95000"/>
              </a:lnSpc>
            </a:pPr>
            <a:r>
              <a:rPr lang="en-US" altLang="en-US" sz="1000"/>
              <a:t>-- from the </a:t>
            </a:r>
            <a:r>
              <a:rPr lang="en-US" altLang="en-US" sz="1000" i="1"/>
              <a:t>Encyclopaedia Britannica   </a:t>
            </a:r>
            <a:r>
              <a:rPr lang="en-US" altLang="en-US" sz="1000"/>
              <a:t>[Note:  The “She’s” originally were “He’s,” in paragraph 3, above.  Does it matter?]</a:t>
            </a:r>
          </a:p>
          <a:p>
            <a:pPr>
              <a:lnSpc>
                <a:spcPct val="95000"/>
              </a:lnSpc>
            </a:pPr>
            <a:endParaRPr lang="en-US" altLang="en-US" sz="1000" b="1"/>
          </a:p>
        </p:txBody>
      </p:sp>
      <p:sp>
        <p:nvSpPr>
          <p:cNvPr id="122888" name="Text Box 8"/>
          <p:cNvSpPr txBox="1">
            <a:spLocks noChangeArrowheads="1"/>
          </p:cNvSpPr>
          <p:nvPr/>
        </p:nvSpPr>
        <p:spPr bwMode="auto">
          <a:xfrm>
            <a:off x="31751" y="219971"/>
            <a:ext cx="1947863" cy="25853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n-US" altLang="en-US" b="1" baseline="30000"/>
              <a:t>1</a:t>
            </a:r>
            <a:r>
              <a:rPr lang="en-US" altLang="en-US" b="1"/>
              <a:t>Answer: somewhere in the haystack in the background.  (It’s an Ameri-can saying that a tough problem is like “finding a needle in a haystack.”)</a:t>
            </a:r>
          </a:p>
        </p:txBody>
      </p:sp>
      <p:sp>
        <p:nvSpPr>
          <p:cNvPr id="122889" name="Rectangle 9"/>
          <p:cNvSpPr>
            <a:spLocks noGrp="1" noRot="1" noChangeAspect="1" noChangeArrowheads="1"/>
          </p:cNvSpPr>
          <p:nvPr>
            <p:ph type="sldImg"/>
          </p:nvPr>
        </p:nvSpPr>
        <p:spPr>
          <a:xfrm>
            <a:off x="2108200" y="577850"/>
            <a:ext cx="4572000" cy="3429000"/>
          </a:xfr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Kan</a:t>
            </a:r>
            <a:r>
              <a:rPr lang="en-US" dirty="0" smtClean="0"/>
              <a:t> pp 472-3</a:t>
            </a:r>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28</a:t>
            </a:fld>
            <a:endParaRPr lang="en-US"/>
          </a:p>
        </p:txBody>
      </p:sp>
    </p:spTree>
    <p:extLst>
      <p:ext uri="{BB962C8B-B14F-4D97-AF65-F5344CB8AC3E}">
        <p14:creationId xmlns:p14="http://schemas.microsoft.com/office/powerpoint/2010/main" val="681122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Kan</a:t>
            </a:r>
            <a:r>
              <a:rPr lang="en-US" dirty="0" smtClean="0"/>
              <a:t> p 473</a:t>
            </a:r>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29</a:t>
            </a:fld>
            <a:endParaRPr lang="en-US"/>
          </a:p>
        </p:txBody>
      </p:sp>
    </p:spTree>
    <p:extLst>
      <p:ext uri="{BB962C8B-B14F-4D97-AF65-F5344CB8AC3E}">
        <p14:creationId xmlns:p14="http://schemas.microsoft.com/office/powerpoint/2010/main" val="3956337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Kan</a:t>
            </a:r>
            <a:r>
              <a:rPr lang="en-US" dirty="0" smtClean="0"/>
              <a:t> p 473</a:t>
            </a:r>
          </a:p>
          <a:p>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30</a:t>
            </a:fld>
            <a:endParaRPr lang="en-US"/>
          </a:p>
        </p:txBody>
      </p:sp>
    </p:spTree>
    <p:extLst>
      <p:ext uri="{BB962C8B-B14F-4D97-AF65-F5344CB8AC3E}">
        <p14:creationId xmlns:p14="http://schemas.microsoft.com/office/powerpoint/2010/main" val="303410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Kan</a:t>
            </a:r>
            <a:r>
              <a:rPr lang="en-US" dirty="0" smtClean="0"/>
              <a:t> p 474</a:t>
            </a:r>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31</a:t>
            </a:fld>
            <a:endParaRPr lang="en-US"/>
          </a:p>
        </p:txBody>
      </p:sp>
    </p:spTree>
    <p:extLst>
      <p:ext uri="{BB962C8B-B14F-4D97-AF65-F5344CB8AC3E}">
        <p14:creationId xmlns:p14="http://schemas.microsoft.com/office/powerpoint/2010/main" val="3388891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http://en.wikipedia.org/wiki/Customer_satisfaction.</a:t>
            </a:r>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34</a:t>
            </a:fld>
            <a:endParaRPr lang="en-US"/>
          </a:p>
        </p:txBody>
      </p:sp>
    </p:spTree>
    <p:extLst>
      <p:ext uri="{BB962C8B-B14F-4D97-AF65-F5344CB8AC3E}">
        <p14:creationId xmlns:p14="http://schemas.microsoft.com/office/powerpoint/2010/main" val="942255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streetlight effect: </a:t>
            </a:r>
            <a:r>
              <a:rPr lang="en-US" dirty="0" smtClean="0"/>
              <a:t>The streetlight effect is our human tendency to look for answers where it’s easy to look rather than where the actual information is. For instance, counting the lines of code produced is easy but doesn’t tell us anything about the quality of the application, the functionality it provides or even the effectiveness.</a:t>
            </a:r>
          </a:p>
          <a:p>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5</a:t>
            </a:fld>
            <a:endParaRPr lang="en-US"/>
          </a:p>
        </p:txBody>
      </p:sp>
    </p:spTree>
    <p:extLst>
      <p:ext uri="{BB962C8B-B14F-4D97-AF65-F5344CB8AC3E}">
        <p14:creationId xmlns:p14="http://schemas.microsoft.com/office/powerpoint/2010/main" val="867790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Kan</a:t>
            </a:r>
            <a:r>
              <a:rPr lang="en-US" dirty="0" smtClean="0"/>
              <a:t> pp 478-9</a:t>
            </a:r>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37</a:t>
            </a:fld>
            <a:endParaRPr lang="en-US"/>
          </a:p>
        </p:txBody>
      </p:sp>
    </p:spTree>
    <p:extLst>
      <p:ext uri="{BB962C8B-B14F-4D97-AF65-F5344CB8AC3E}">
        <p14:creationId xmlns:p14="http://schemas.microsoft.com/office/powerpoint/2010/main" val="860647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Kan</a:t>
            </a:r>
            <a:r>
              <a:rPr lang="en-US" dirty="0" smtClean="0"/>
              <a:t> p 480</a:t>
            </a:r>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38</a:t>
            </a:fld>
            <a:endParaRPr lang="en-US"/>
          </a:p>
        </p:txBody>
      </p:sp>
    </p:spTree>
    <p:extLst>
      <p:ext uri="{BB962C8B-B14F-4D97-AF65-F5344CB8AC3E}">
        <p14:creationId xmlns:p14="http://schemas.microsoft.com/office/powerpoint/2010/main" val="1044626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Kolmogorov-Smirnov test (KS-test) tries to determine if two datasets differ significantly.  See http://</a:t>
            </a:r>
            <a:r>
              <a:rPr lang="en-US" sz="1200" kern="1200" dirty="0" err="1" smtClean="0">
                <a:solidFill>
                  <a:schemeClr val="tx1"/>
                </a:solidFill>
                <a:latin typeface="+mn-lt"/>
                <a:ea typeface="+mn-ea"/>
                <a:cs typeface="+mn-cs"/>
              </a:rPr>
              <a:t>www.physics.csbsju.edu</a:t>
            </a:r>
            <a:r>
              <a:rPr lang="en-US" sz="1200" kern="1200" dirty="0" smtClean="0">
                <a:solidFill>
                  <a:schemeClr val="tx1"/>
                </a:solidFill>
                <a:latin typeface="+mn-lt"/>
                <a:ea typeface="+mn-ea"/>
                <a:cs typeface="+mn-cs"/>
              </a:rPr>
              <a:t>/stats/KS-</a:t>
            </a:r>
            <a:r>
              <a:rPr lang="en-US" sz="1200" kern="1200" dirty="0" err="1" smtClean="0">
                <a:solidFill>
                  <a:schemeClr val="tx1"/>
                </a:solidFill>
                <a:latin typeface="+mn-lt"/>
                <a:ea typeface="+mn-ea"/>
                <a:cs typeface="+mn-cs"/>
              </a:rPr>
              <a:t>test.html</a:t>
            </a:r>
            <a:endParaRPr lang="en-US" dirty="0" smtClean="0"/>
          </a:p>
          <a:p>
            <a:r>
              <a:rPr lang="en-US" dirty="0" err="1" smtClean="0"/>
              <a:t>Kan</a:t>
            </a:r>
            <a:r>
              <a:rPr lang="en-US" dirty="0" smtClean="0"/>
              <a:t> </a:t>
            </a:r>
            <a:r>
              <a:rPr lang="en-US" dirty="0" smtClean="0"/>
              <a:t>p 482</a:t>
            </a:r>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40</a:t>
            </a:fld>
            <a:endParaRPr lang="en-US"/>
          </a:p>
        </p:txBody>
      </p:sp>
    </p:spTree>
    <p:extLst>
      <p:ext uri="{BB962C8B-B14F-4D97-AF65-F5344CB8AC3E}">
        <p14:creationId xmlns:p14="http://schemas.microsoft.com/office/powerpoint/2010/main" val="1015731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http://www.juiceanalytics.com/writing/choosing-right-metric.</a:t>
            </a:r>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41</a:t>
            </a:fld>
            <a:endParaRPr lang="en-US"/>
          </a:p>
        </p:txBody>
      </p:sp>
    </p:spTree>
    <p:extLst>
      <p:ext uri="{BB962C8B-B14F-4D97-AF65-F5344CB8AC3E}">
        <p14:creationId xmlns:p14="http://schemas.microsoft.com/office/powerpoint/2010/main" val="2891073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APM, p 352</a:t>
            </a:r>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6</a:t>
            </a:fld>
            <a:endParaRPr lang="en-US"/>
          </a:p>
        </p:txBody>
      </p:sp>
    </p:spTree>
    <p:extLst>
      <p:ext uri="{BB962C8B-B14F-4D97-AF65-F5344CB8AC3E}">
        <p14:creationId xmlns:p14="http://schemas.microsoft.com/office/powerpoint/2010/main" val="1580527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Taken from </a:t>
            </a:r>
            <a:r>
              <a:rPr lang="en-US" i="1" dirty="0" smtClean="0"/>
              <a:t>Agile</a:t>
            </a:r>
            <a:r>
              <a:rPr lang="en-US" i="1" baseline="0" dirty="0" smtClean="0"/>
              <a:t> Testing:  A Practical Guide for Testers and Agile Teams,</a:t>
            </a:r>
            <a:r>
              <a:rPr lang="en-US" baseline="0" dirty="0" smtClean="0"/>
              <a:t> by Lisa Crispin and Janet Gregory, 2009.</a:t>
            </a:r>
            <a:endParaRPr lang="en-US" dirty="0" smtClean="0"/>
          </a:p>
          <a:p>
            <a:endParaRPr lang="en-US" dirty="0"/>
          </a:p>
        </p:txBody>
      </p:sp>
      <p:sp>
        <p:nvSpPr>
          <p:cNvPr id="4" name="Slide Number Placeholder 3"/>
          <p:cNvSpPr>
            <a:spLocks noGrp="1"/>
          </p:cNvSpPr>
          <p:nvPr>
            <p:ph type="sldNum" sz="quarter" idx="10"/>
          </p:nvPr>
        </p:nvSpPr>
        <p:spPr/>
        <p:txBody>
          <a:bodyPr/>
          <a:lstStyle/>
          <a:p>
            <a:fld id="{9EA3086C-9684-41BD-9EB4-3B37A1437A75}" type="slidenum">
              <a:rPr lang="en-US" smtClean="0"/>
              <a:t>7</a:t>
            </a:fld>
            <a:endParaRPr lang="en-US"/>
          </a:p>
        </p:txBody>
      </p:sp>
    </p:spTree>
    <p:extLst>
      <p:ext uri="{BB962C8B-B14F-4D97-AF65-F5344CB8AC3E}">
        <p14:creationId xmlns:p14="http://schemas.microsoft.com/office/powerpoint/2010/main" val="1206075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http://</a:t>
            </a:r>
            <a:r>
              <a:rPr lang="en-US" dirty="0" err="1" smtClean="0"/>
              <a:t>en.wikipedia.org</a:t>
            </a:r>
            <a:r>
              <a:rPr lang="en-US" dirty="0" smtClean="0"/>
              <a:t>/wiki/</a:t>
            </a:r>
            <a:r>
              <a:rPr lang="en-US" dirty="0" err="1" smtClean="0"/>
              <a:t>Burn_down_chart</a:t>
            </a:r>
            <a:endParaRPr lang="en-US" dirty="0"/>
          </a:p>
        </p:txBody>
      </p:sp>
      <p:sp>
        <p:nvSpPr>
          <p:cNvPr id="4" name="Slide Number Placeholder 3"/>
          <p:cNvSpPr>
            <a:spLocks noGrp="1"/>
          </p:cNvSpPr>
          <p:nvPr>
            <p:ph type="sldNum" sz="quarter" idx="10"/>
          </p:nvPr>
        </p:nvSpPr>
        <p:spPr/>
        <p:txBody>
          <a:bodyPr/>
          <a:lstStyle/>
          <a:p>
            <a:fld id="{56B962B5-847E-A64E-A62F-18F13074F700}" type="slidenum">
              <a:rPr lang="en-US" smtClean="0"/>
              <a:t>9</a:t>
            </a:fld>
            <a:endParaRPr lang="en-US"/>
          </a:p>
        </p:txBody>
      </p:sp>
    </p:spTree>
    <p:extLst>
      <p:ext uri="{BB962C8B-B14F-4D97-AF65-F5344CB8AC3E}">
        <p14:creationId xmlns:p14="http://schemas.microsoft.com/office/powerpoint/2010/main" val="1852222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Reddit</a:t>
            </a:r>
            <a:r>
              <a:rPr lang="en-US" dirty="0" smtClean="0"/>
              <a:t> image from http://</a:t>
            </a:r>
            <a:r>
              <a:rPr lang="en-US" dirty="0" err="1" smtClean="0"/>
              <a:t>onlinelearningtips.com</a:t>
            </a:r>
            <a:r>
              <a:rPr lang="en-US" dirty="0" smtClean="0"/>
              <a:t>/2013/05/08/why-you-should-follow-</a:t>
            </a:r>
            <a:r>
              <a:rPr lang="en-US" dirty="0" err="1" smtClean="0"/>
              <a:t>raskhistorians</a:t>
            </a:r>
            <a:r>
              <a:rPr lang="en-US" dirty="0" smtClean="0"/>
              <a:t>-on-</a:t>
            </a:r>
            <a:r>
              <a:rPr lang="en-US" dirty="0" err="1" smtClean="0"/>
              <a:t>reddit</a:t>
            </a:r>
            <a:r>
              <a:rPr lang="en-US" dirty="0" smtClean="0"/>
              <a:t>/http://</a:t>
            </a:r>
            <a:r>
              <a:rPr lang="en-US" dirty="0" err="1" smtClean="0"/>
              <a:t>onlinelearningtips.com</a:t>
            </a:r>
            <a:r>
              <a:rPr lang="en-US" dirty="0" smtClean="0"/>
              <a:t>/</a:t>
            </a:r>
            <a:r>
              <a:rPr lang="en-US" dirty="0" err="1" smtClean="0"/>
              <a:t>wp</a:t>
            </a:r>
            <a:r>
              <a:rPr lang="en-US" dirty="0" smtClean="0"/>
              <a:t>-content/uploads/2013/05/reddit_history-300x300.jpg</a:t>
            </a:r>
            <a:endParaRPr lang="en-US" dirty="0"/>
          </a:p>
        </p:txBody>
      </p:sp>
      <p:sp>
        <p:nvSpPr>
          <p:cNvPr id="4" name="Slide Number Placeholder 3"/>
          <p:cNvSpPr>
            <a:spLocks noGrp="1"/>
          </p:cNvSpPr>
          <p:nvPr>
            <p:ph type="sldNum" sz="quarter" idx="10"/>
          </p:nvPr>
        </p:nvSpPr>
        <p:spPr/>
        <p:txBody>
          <a:bodyPr/>
          <a:lstStyle/>
          <a:p>
            <a:fld id="{56B962B5-847E-A64E-A62F-18F13074F700}" type="slidenum">
              <a:rPr lang="en-US" smtClean="0"/>
              <a:t>11</a:t>
            </a:fld>
            <a:endParaRPr lang="en-US"/>
          </a:p>
        </p:txBody>
      </p:sp>
    </p:spTree>
    <p:extLst>
      <p:ext uri="{BB962C8B-B14F-4D97-AF65-F5344CB8AC3E}">
        <p14:creationId xmlns:p14="http://schemas.microsoft.com/office/powerpoint/2010/main" val="86903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from http://</a:t>
            </a:r>
            <a:r>
              <a:rPr lang="en-US" baseline="0" dirty="0" err="1" smtClean="0"/>
              <a:t>planninga</a:t>
            </a:r>
            <a:r>
              <a:rPr lang="en-US" baseline="0" dirty="0" smtClean="0"/>
              <a:t>-from-</a:t>
            </a:r>
            <a:r>
              <a:rPr lang="en-US" baseline="0" dirty="0" err="1" smtClean="0"/>
              <a:t>nanninga.blogspot.com</a:t>
            </a:r>
            <a:r>
              <a:rPr lang="en-US" baseline="0" dirty="0" smtClean="0"/>
              <a:t>/2010/08/strategic-planning-analogy-343-where-to.html</a:t>
            </a:r>
            <a:endParaRPr lang="en-US" dirty="0"/>
          </a:p>
        </p:txBody>
      </p:sp>
      <p:sp>
        <p:nvSpPr>
          <p:cNvPr id="4" name="Slide Number Placeholder 3"/>
          <p:cNvSpPr>
            <a:spLocks noGrp="1"/>
          </p:cNvSpPr>
          <p:nvPr>
            <p:ph type="sldNum" sz="quarter" idx="10"/>
          </p:nvPr>
        </p:nvSpPr>
        <p:spPr/>
        <p:txBody>
          <a:bodyPr/>
          <a:lstStyle/>
          <a:p>
            <a:fld id="{56B962B5-847E-A64E-A62F-18F13074F700}" type="slidenum">
              <a:rPr lang="en-US" smtClean="0"/>
              <a:t>12</a:t>
            </a:fld>
            <a:endParaRPr lang="en-US"/>
          </a:p>
        </p:txBody>
      </p:sp>
    </p:spTree>
    <p:extLst>
      <p:ext uri="{BB962C8B-B14F-4D97-AF65-F5344CB8AC3E}">
        <p14:creationId xmlns:p14="http://schemas.microsoft.com/office/powerpoint/2010/main" val="426228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http://</a:t>
            </a:r>
            <a:r>
              <a:rPr lang="en-US" dirty="0" err="1" smtClean="0"/>
              <a:t>en.wiipedia.org</a:t>
            </a:r>
            <a:r>
              <a:rPr lang="en-US" dirty="0" smtClean="0"/>
              <a:t>/wiki/</a:t>
            </a:r>
            <a:r>
              <a:rPr lang="en-US" dirty="0" err="1" smtClean="0"/>
              <a:t>Spoon_bending</a:t>
            </a:r>
            <a:endParaRPr lang="en-US" dirty="0"/>
          </a:p>
        </p:txBody>
      </p:sp>
      <p:sp>
        <p:nvSpPr>
          <p:cNvPr id="4" name="Slide Number Placeholder 3"/>
          <p:cNvSpPr>
            <a:spLocks noGrp="1"/>
          </p:cNvSpPr>
          <p:nvPr>
            <p:ph type="sldNum" sz="quarter" idx="10"/>
          </p:nvPr>
        </p:nvSpPr>
        <p:spPr/>
        <p:txBody>
          <a:bodyPr/>
          <a:lstStyle/>
          <a:p>
            <a:fld id="{56B962B5-847E-A64E-A62F-18F13074F700}" type="slidenum">
              <a:rPr lang="en-US" smtClean="0"/>
              <a:t>14</a:t>
            </a:fld>
            <a:endParaRPr lang="en-US"/>
          </a:p>
        </p:txBody>
      </p:sp>
    </p:spTree>
    <p:extLst>
      <p:ext uri="{BB962C8B-B14F-4D97-AF65-F5344CB8AC3E}">
        <p14:creationId xmlns:p14="http://schemas.microsoft.com/office/powerpoint/2010/main" val="2309986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http://</a:t>
            </a:r>
            <a:r>
              <a:rPr lang="en-US" dirty="0" err="1" smtClean="0"/>
              <a:t>jimhighsmith.com</a:t>
            </a:r>
            <a:r>
              <a:rPr lang="en-US" dirty="0" smtClean="0"/>
              <a:t>/shortening-the-tail/, same as on p 356.</a:t>
            </a:r>
            <a:endParaRPr lang="en-US" dirty="0"/>
          </a:p>
        </p:txBody>
      </p:sp>
      <p:sp>
        <p:nvSpPr>
          <p:cNvPr id="4" name="Slide Number Placeholder 3"/>
          <p:cNvSpPr>
            <a:spLocks noGrp="1"/>
          </p:cNvSpPr>
          <p:nvPr>
            <p:ph type="sldNum" sz="quarter" idx="10"/>
          </p:nvPr>
        </p:nvSpPr>
        <p:spPr/>
        <p:txBody>
          <a:bodyPr/>
          <a:lstStyle/>
          <a:p>
            <a:fld id="{56B962B5-847E-A64E-A62F-18F13074F700}" type="slidenum">
              <a:rPr lang="en-US" smtClean="0"/>
              <a:t>17</a:t>
            </a:fld>
            <a:endParaRPr lang="en-US"/>
          </a:p>
        </p:txBody>
      </p:sp>
    </p:spTree>
    <p:extLst>
      <p:ext uri="{BB962C8B-B14F-4D97-AF65-F5344CB8AC3E}">
        <p14:creationId xmlns:p14="http://schemas.microsoft.com/office/powerpoint/2010/main" val="786736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Slide Number Placeholder 5"/>
          <p:cNvSpPr txBox="1">
            <a:spLocks/>
          </p:cNvSpPr>
          <p:nvPr userDrawn="1"/>
        </p:nvSpPr>
        <p:spPr>
          <a:xfrm>
            <a:off x="68580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25.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16.wmf"/><Relationship Id="rId13" Type="http://schemas.openxmlformats.org/officeDocument/2006/relationships/oleObject" Target="../embeddings/oleObject5.bin"/><Relationship Id="rId14" Type="http://schemas.openxmlformats.org/officeDocument/2006/relationships/image" Target="../media/image17.w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3.xml"/><Relationship Id="rId4" Type="http://schemas.openxmlformats.org/officeDocument/2006/relationships/image" Target="../media/image18.png"/><Relationship Id="rId5" Type="http://schemas.openxmlformats.org/officeDocument/2006/relationships/oleObject" Target="../embeddings/oleObject1.bin"/><Relationship Id="rId6" Type="http://schemas.openxmlformats.org/officeDocument/2006/relationships/image" Target="../media/image13.wmf"/><Relationship Id="rId7" Type="http://schemas.openxmlformats.org/officeDocument/2006/relationships/oleObject" Target="../embeddings/oleObject2.bin"/><Relationship Id="rId8" Type="http://schemas.openxmlformats.org/officeDocument/2006/relationships/image" Target="../media/image14.wmf"/><Relationship Id="rId9" Type="http://schemas.openxmlformats.org/officeDocument/2006/relationships/oleObject" Target="../embeddings/oleObject3.bin"/><Relationship Id="rId10" Type="http://schemas.openxmlformats.org/officeDocument/2006/relationships/image" Target="../media/image15.wmf"/></Relationships>
</file>

<file path=ppt/slides/_rels/slide26.xml.rels><?xml version="1.0" encoding="UTF-8" standalone="yes"?>
<Relationships xmlns="http://schemas.openxmlformats.org/package/2006/relationships"><Relationship Id="rId11" Type="http://schemas.openxmlformats.org/officeDocument/2006/relationships/image" Target="../media/image25.jpeg"/><Relationship Id="rId12" Type="http://schemas.openxmlformats.org/officeDocument/2006/relationships/image" Target="../media/image26.pn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14.xml"/><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oleObject" Target="../embeddings/oleObject6.bin"/><Relationship Id="rId10" Type="http://schemas.openxmlformats.org/officeDocument/2006/relationships/image" Target="../media/image19.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273175"/>
            <a:ext cx="4267200" cy="1470025"/>
          </a:xfrm>
        </p:spPr>
        <p:txBody>
          <a:bodyPr>
            <a:normAutofit fontScale="90000"/>
          </a:bodyPr>
          <a:lstStyle/>
          <a:p>
            <a:r>
              <a:rPr lang="en-US" dirty="0" smtClean="0"/>
              <a:t>Metrics and Project Management</a:t>
            </a:r>
            <a:br>
              <a:rPr lang="en-US" dirty="0" smtClean="0"/>
            </a:br>
            <a:r>
              <a:rPr lang="en-US" dirty="0" smtClean="0"/>
              <a:t>Session 9, Part 2</a:t>
            </a:r>
            <a:endParaRPr lang="en-US" dirty="0"/>
          </a:p>
        </p:txBody>
      </p:sp>
      <p:sp>
        <p:nvSpPr>
          <p:cNvPr id="3" name="Subtitle 2"/>
          <p:cNvSpPr>
            <a:spLocks noGrp="1"/>
          </p:cNvSpPr>
          <p:nvPr>
            <p:ph type="subTitle" idx="1"/>
          </p:nvPr>
        </p:nvSpPr>
        <p:spPr>
          <a:xfrm>
            <a:off x="2667000" y="3733800"/>
            <a:ext cx="6019800" cy="1752600"/>
          </a:xfrm>
        </p:spPr>
        <p:txBody>
          <a:bodyPr>
            <a:normAutofit fontScale="70000" lnSpcReduction="20000"/>
          </a:bodyPr>
          <a:lstStyle/>
          <a:p>
            <a:r>
              <a:rPr lang="en-US" dirty="0" smtClean="0"/>
              <a:t>Steve Chenoweth, RHIT</a:t>
            </a:r>
          </a:p>
          <a:p>
            <a:endParaRPr lang="en-US" dirty="0" smtClean="0"/>
          </a:p>
          <a:p>
            <a:r>
              <a:rPr lang="en-US" dirty="0" smtClean="0"/>
              <a:t>Additional material here is from Stephen H. </a:t>
            </a:r>
            <a:r>
              <a:rPr lang="en-US" dirty="0" err="1" smtClean="0"/>
              <a:t>Kan</a:t>
            </a:r>
            <a:r>
              <a:rPr lang="en-US" dirty="0" smtClean="0"/>
              <a:t>, </a:t>
            </a:r>
            <a:r>
              <a:rPr lang="en-US" i="1" dirty="0"/>
              <a:t>Metrics and Models in Software Quality </a:t>
            </a:r>
            <a:r>
              <a:rPr lang="en-US" i="1" dirty="0" smtClean="0"/>
              <a:t>Engineering,</a:t>
            </a:r>
            <a:r>
              <a:rPr lang="en-US" dirty="0" smtClean="0"/>
              <a:t> </a:t>
            </a:r>
            <a:r>
              <a:rPr lang="en-US" dirty="0" err="1" smtClean="0"/>
              <a:t>Ch</a:t>
            </a:r>
            <a:r>
              <a:rPr lang="en-US" dirty="0" smtClean="0"/>
              <a:t> 19</a:t>
            </a:r>
            <a:endParaRPr lang="en-US" dirty="0"/>
          </a:p>
        </p:txBody>
      </p:sp>
      <p:pic>
        <p:nvPicPr>
          <p:cNvPr id="1026" name="Picture 2" descr="http://www.funniestmemes.com/wp-content/uploads/Funniest_Memes_in-conclusion-zero-is-equal-to-zero_259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52400"/>
            <a:ext cx="42862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1" descr="rose4"/>
          <p:cNvPicPr>
            <a:picLocks noChangeAspect="1" noChangeArrowheads="1"/>
          </p:cNvPicPr>
          <p:nvPr/>
        </p:nvPicPr>
        <p:blipFill>
          <a:blip r:embed="rId4">
            <a:alphaModFix/>
          </a:blip>
          <a:srcRect l="12895" t="22858"/>
          <a:stretch>
            <a:fillRect/>
          </a:stretch>
        </p:blipFill>
        <p:spPr bwMode="auto">
          <a:xfrm>
            <a:off x="5784576" y="6300787"/>
            <a:ext cx="3359424" cy="557213"/>
          </a:xfrm>
          <a:prstGeom prst="rect">
            <a:avLst/>
          </a:prstGeom>
          <a:noFill/>
        </p:spPr>
      </p:pic>
      <p:pic>
        <p:nvPicPr>
          <p:cNvPr id="7" name="Picture 6"/>
          <p:cNvPicPr>
            <a:picLocks noChangeAspect="1"/>
          </p:cNvPicPr>
          <p:nvPr/>
        </p:nvPicPr>
        <p:blipFill>
          <a:blip r:embed="rId5"/>
          <a:stretch>
            <a:fillRect/>
          </a:stretch>
        </p:blipFill>
        <p:spPr>
          <a:xfrm>
            <a:off x="152400" y="3810000"/>
            <a:ext cx="2240643" cy="2895600"/>
          </a:xfrm>
          <a:prstGeom prst="rect">
            <a:avLst/>
          </a:prstGeom>
        </p:spPr>
      </p:pic>
    </p:spTree>
    <p:extLst>
      <p:ext uri="{BB962C8B-B14F-4D97-AF65-F5344CB8AC3E}">
        <p14:creationId xmlns:p14="http://schemas.microsoft.com/office/powerpoint/2010/main" val="29947295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if you’re not going to make it?</a:t>
            </a:r>
            <a:endParaRPr lang="en-US" dirty="0"/>
          </a:p>
        </p:txBody>
      </p:sp>
      <p:sp>
        <p:nvSpPr>
          <p:cNvPr id="3" name="Content Placeholder 2"/>
          <p:cNvSpPr>
            <a:spLocks noGrp="1"/>
          </p:cNvSpPr>
          <p:nvPr>
            <p:ph idx="1"/>
          </p:nvPr>
        </p:nvSpPr>
        <p:spPr/>
        <p:txBody>
          <a:bodyPr/>
          <a:lstStyle/>
          <a:p>
            <a:r>
              <a:rPr lang="en-US" dirty="0" smtClean="0"/>
              <a:t>In agile, do you…</a:t>
            </a:r>
          </a:p>
          <a:p>
            <a:pPr marL="514350" indent="-514350">
              <a:buFont typeface="+mj-lt"/>
              <a:buAutoNum type="arabicPeriod"/>
            </a:pPr>
            <a:r>
              <a:rPr lang="en-US" dirty="0" smtClean="0"/>
              <a:t>Work faster?</a:t>
            </a:r>
          </a:p>
          <a:p>
            <a:pPr marL="514350" indent="-514350">
              <a:buFont typeface="+mj-lt"/>
              <a:buAutoNum type="arabicPeriod"/>
            </a:pPr>
            <a:r>
              <a:rPr lang="en-US" dirty="0" smtClean="0"/>
              <a:t>Work longer hours?</a:t>
            </a:r>
          </a:p>
          <a:p>
            <a:pPr marL="514350" indent="-514350">
              <a:buFont typeface="+mj-lt"/>
              <a:buAutoNum type="arabicPeriod"/>
            </a:pPr>
            <a:r>
              <a:rPr lang="en-US" dirty="0" smtClean="0"/>
              <a:t>Reduce what’s due this sprint?</a:t>
            </a:r>
          </a:p>
          <a:p>
            <a:pPr marL="514350" indent="-514350">
              <a:buFont typeface="+mj-lt"/>
              <a:buAutoNum type="arabicPeriod"/>
            </a:pPr>
            <a:r>
              <a:rPr lang="en-US" dirty="0" smtClean="0"/>
              <a:t>Push out the sprint deadline?</a:t>
            </a:r>
            <a:endParaRPr lang="en-US" dirty="0"/>
          </a:p>
        </p:txBody>
      </p:sp>
    </p:spTree>
    <p:extLst>
      <p:ext uri="{BB962C8B-B14F-4D97-AF65-F5344CB8AC3E}">
        <p14:creationId xmlns:p14="http://schemas.microsoft.com/office/powerpoint/2010/main" val="41065652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86600" y="4953000"/>
            <a:ext cx="1676400" cy="1676400"/>
          </a:xfrm>
          <a:prstGeom prst="rect">
            <a:avLst/>
          </a:prstGeom>
        </p:spPr>
      </p:pic>
      <p:sp>
        <p:nvSpPr>
          <p:cNvPr id="2" name="Title 1"/>
          <p:cNvSpPr>
            <a:spLocks noGrp="1"/>
          </p:cNvSpPr>
          <p:nvPr>
            <p:ph type="title"/>
          </p:nvPr>
        </p:nvSpPr>
        <p:spPr/>
        <p:txBody>
          <a:bodyPr/>
          <a:lstStyle/>
          <a:p>
            <a:r>
              <a:rPr lang="en-US" dirty="0" smtClean="0"/>
              <a:t>Agile Metrics</a:t>
            </a:r>
            <a:endParaRPr lang="en-US" dirty="0"/>
          </a:p>
        </p:txBody>
      </p:sp>
      <p:sp>
        <p:nvSpPr>
          <p:cNvPr id="3" name="Content Placeholder 2"/>
          <p:cNvSpPr>
            <a:spLocks noGrp="1"/>
          </p:cNvSpPr>
          <p:nvPr>
            <p:ph idx="1"/>
          </p:nvPr>
        </p:nvSpPr>
        <p:spPr/>
        <p:txBody>
          <a:bodyPr/>
          <a:lstStyle/>
          <a:p>
            <a:r>
              <a:rPr lang="en-US" dirty="0" smtClean="0"/>
              <a:t>Why is the burn down chart not enough?</a:t>
            </a:r>
          </a:p>
          <a:p>
            <a:r>
              <a:rPr lang="en-US" b="1" dirty="0" smtClean="0"/>
              <a:t>Hint: </a:t>
            </a:r>
            <a:r>
              <a:rPr lang="en-US" dirty="0" smtClean="0"/>
              <a:t>let’s say your team was accurately using an agile process yet generally slacking off – how would you know that?</a:t>
            </a:r>
          </a:p>
          <a:p>
            <a:r>
              <a:rPr lang="en-US" b="1" dirty="0" smtClean="0"/>
              <a:t>Hint: </a:t>
            </a:r>
            <a:r>
              <a:rPr lang="en-US" dirty="0" smtClean="0"/>
              <a:t>let’s say your team was accurately using an agile process yet overall not producing enough value to justify continuing the project – how would you know that?</a:t>
            </a:r>
          </a:p>
          <a:p>
            <a:endParaRPr lang="en-US" dirty="0" smtClean="0"/>
          </a:p>
          <a:p>
            <a:endParaRPr lang="en-US" dirty="0"/>
          </a:p>
        </p:txBody>
      </p:sp>
      <p:sp>
        <p:nvSpPr>
          <p:cNvPr id="5" name="TextBox 4"/>
          <p:cNvSpPr txBox="1"/>
          <p:nvPr/>
        </p:nvSpPr>
        <p:spPr>
          <a:xfrm>
            <a:off x="3949847" y="5791200"/>
            <a:ext cx="3060553" cy="400110"/>
          </a:xfrm>
          <a:prstGeom prst="rect">
            <a:avLst/>
          </a:prstGeom>
          <a:noFill/>
        </p:spPr>
        <p:txBody>
          <a:bodyPr wrap="none" rtlCol="0">
            <a:spAutoFit/>
          </a:bodyPr>
          <a:lstStyle/>
          <a:p>
            <a:r>
              <a:rPr lang="en-US" sz="2000" dirty="0" smtClean="0"/>
              <a:t>What I burned down today:</a:t>
            </a:r>
            <a:endParaRPr lang="en-US" sz="2000" dirty="0"/>
          </a:p>
        </p:txBody>
      </p:sp>
    </p:spTree>
    <p:extLst>
      <p:ext uri="{BB962C8B-B14F-4D97-AF65-F5344CB8AC3E}">
        <p14:creationId xmlns:p14="http://schemas.microsoft.com/office/powerpoint/2010/main" val="1887980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 value to the customer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First we must acknowledge that our performance measurement impacts agility</a:t>
            </a:r>
          </a:p>
          <a:p>
            <a:r>
              <a:rPr lang="en-US" dirty="0" smtClean="0"/>
              <a:t>Second we must alter our obsession with time to an obsession for outcomes – that is customer value</a:t>
            </a:r>
          </a:p>
          <a:p>
            <a:r>
              <a:rPr lang="en-US" dirty="0" smtClean="0"/>
              <a:t>Third we must separate the </a:t>
            </a:r>
            <a:br>
              <a:rPr lang="en-US" dirty="0" smtClean="0"/>
            </a:br>
            <a:r>
              <a:rPr lang="en-US" i="1" dirty="0" smtClean="0"/>
              <a:t>outcome</a:t>
            </a:r>
            <a:r>
              <a:rPr lang="en-US" dirty="0" smtClean="0"/>
              <a:t> performance </a:t>
            </a:r>
            <a:br>
              <a:rPr lang="en-US" dirty="0" smtClean="0"/>
            </a:br>
            <a:r>
              <a:rPr lang="en-US" dirty="0" smtClean="0"/>
              <a:t>measurement from the </a:t>
            </a:r>
            <a:br>
              <a:rPr lang="en-US" dirty="0" smtClean="0"/>
            </a:br>
            <a:r>
              <a:rPr lang="en-US" i="1" dirty="0" smtClean="0"/>
              <a:t>output</a:t>
            </a:r>
            <a:r>
              <a:rPr lang="en-US" dirty="0" smtClean="0"/>
              <a:t> performance </a:t>
            </a:r>
            <a:br>
              <a:rPr lang="en-US" dirty="0" smtClean="0"/>
            </a:br>
            <a:r>
              <a:rPr lang="en-US" dirty="0" smtClean="0"/>
              <a:t>measurement </a:t>
            </a:r>
          </a:p>
          <a:p>
            <a:pPr lvl="1"/>
            <a:r>
              <a:rPr lang="en-US" dirty="0" smtClean="0">
                <a:sym typeface="Wingdings"/>
              </a:rPr>
              <a:t>See next slide </a:t>
            </a:r>
            <a:endParaRPr lang="en-US" dirty="0"/>
          </a:p>
        </p:txBody>
      </p:sp>
      <p:pic>
        <p:nvPicPr>
          <p:cNvPr id="4" name="Picture 3" descr="Lost Key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886200"/>
            <a:ext cx="2952463" cy="2332228"/>
          </a:xfrm>
          <a:prstGeom prst="rect">
            <a:avLst/>
          </a:prstGeom>
        </p:spPr>
      </p:pic>
    </p:spTree>
    <p:extLst>
      <p:ext uri="{BB962C8B-B14F-4D97-AF65-F5344CB8AC3E}">
        <p14:creationId xmlns:p14="http://schemas.microsoft.com/office/powerpoint/2010/main" val="25876297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 vs. Outputs</a:t>
            </a:r>
            <a:endParaRPr lang="en-US" dirty="0"/>
          </a:p>
        </p:txBody>
      </p:sp>
      <p:sp>
        <p:nvSpPr>
          <p:cNvPr id="3" name="Content Placeholder 2"/>
          <p:cNvSpPr>
            <a:spLocks noGrp="1"/>
          </p:cNvSpPr>
          <p:nvPr>
            <p:ph idx="1"/>
          </p:nvPr>
        </p:nvSpPr>
        <p:spPr/>
        <p:txBody>
          <a:bodyPr>
            <a:normAutofit fontScale="92500" lnSpcReduction="10000"/>
          </a:bodyPr>
          <a:lstStyle/>
          <a:p>
            <a:r>
              <a:rPr lang="en-US" i="1" dirty="0" smtClean="0"/>
              <a:t>Outcomes </a:t>
            </a:r>
            <a:r>
              <a:rPr lang="en-US" dirty="0" smtClean="0"/>
              <a:t>is a measure of the value produced for the customer</a:t>
            </a:r>
          </a:p>
          <a:p>
            <a:r>
              <a:rPr lang="en-US" i="1" dirty="0" smtClean="0"/>
              <a:t>Output </a:t>
            </a:r>
            <a:r>
              <a:rPr lang="en-US" dirty="0" smtClean="0"/>
              <a:t>is various measures we can collect about our productivity</a:t>
            </a:r>
          </a:p>
          <a:p>
            <a:endParaRPr lang="en-US" dirty="0"/>
          </a:p>
          <a:p>
            <a:r>
              <a:rPr lang="en-US" dirty="0" smtClean="0"/>
              <a:t>Output is only very approximately a proxy for outcomes</a:t>
            </a:r>
          </a:p>
          <a:p>
            <a:pPr lvl="1"/>
            <a:r>
              <a:rPr lang="en-US" dirty="0" smtClean="0"/>
              <a:t>Outcomes are delayed, for one thing</a:t>
            </a:r>
          </a:p>
          <a:p>
            <a:r>
              <a:rPr lang="en-US" dirty="0" smtClean="0"/>
              <a:t>You actually want both (</a:t>
            </a:r>
            <a:r>
              <a:rPr lang="en-US" dirty="0" err="1" smtClean="0"/>
              <a:t>Highsmith</a:t>
            </a:r>
            <a:r>
              <a:rPr lang="en-US" dirty="0" smtClean="0"/>
              <a:t>)</a:t>
            </a:r>
            <a:endParaRPr lang="en-US" dirty="0"/>
          </a:p>
        </p:txBody>
      </p:sp>
    </p:spTree>
    <p:extLst>
      <p:ext uri="{BB962C8B-B14F-4D97-AF65-F5344CB8AC3E}">
        <p14:creationId xmlns:p14="http://schemas.microsoft.com/office/powerpoint/2010/main" val="25954670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3" name="Content Placeholder 2"/>
          <p:cNvSpPr>
            <a:spLocks noGrp="1"/>
          </p:cNvSpPr>
          <p:nvPr>
            <p:ph idx="1"/>
          </p:nvPr>
        </p:nvSpPr>
        <p:spPr/>
        <p:txBody>
          <a:bodyPr/>
          <a:lstStyle/>
          <a:p>
            <a:r>
              <a:rPr lang="en-US" dirty="0" smtClean="0"/>
              <a:t>On time</a:t>
            </a:r>
          </a:p>
          <a:p>
            <a:r>
              <a:rPr lang="en-US" dirty="0" smtClean="0"/>
              <a:t>Under budget</a:t>
            </a:r>
          </a:p>
          <a:p>
            <a:r>
              <a:rPr lang="en-US" dirty="0" smtClean="0"/>
              <a:t>Meets requirements</a:t>
            </a:r>
          </a:p>
          <a:p>
            <a:endParaRPr lang="en-US" dirty="0"/>
          </a:p>
          <a:p>
            <a:r>
              <a:rPr lang="en-US" dirty="0" smtClean="0"/>
              <a:t>One company reported </a:t>
            </a:r>
            <a:br>
              <a:rPr lang="en-US" dirty="0" smtClean="0"/>
            </a:br>
            <a:r>
              <a:rPr lang="en-US" dirty="0" smtClean="0"/>
              <a:t>it was on time, under budget, and met specifications 95% of the time</a:t>
            </a:r>
          </a:p>
        </p:txBody>
      </p:sp>
      <p:pic>
        <p:nvPicPr>
          <p:cNvPr id="4" name="Picture 3"/>
          <p:cNvPicPr>
            <a:picLocks noChangeAspect="1"/>
          </p:cNvPicPr>
          <p:nvPr/>
        </p:nvPicPr>
        <p:blipFill>
          <a:blip r:embed="rId3"/>
          <a:stretch>
            <a:fillRect/>
          </a:stretch>
        </p:blipFill>
        <p:spPr>
          <a:xfrm>
            <a:off x="5029200" y="1583720"/>
            <a:ext cx="3959919" cy="2835880"/>
          </a:xfrm>
          <a:prstGeom prst="rect">
            <a:avLst/>
          </a:prstGeom>
        </p:spPr>
      </p:pic>
      <p:sp>
        <p:nvSpPr>
          <p:cNvPr id="5" name="TextBox 4"/>
          <p:cNvSpPr txBox="1"/>
          <p:nvPr/>
        </p:nvSpPr>
        <p:spPr>
          <a:xfrm>
            <a:off x="1371600" y="6019800"/>
            <a:ext cx="5943600" cy="646331"/>
          </a:xfrm>
          <a:prstGeom prst="rect">
            <a:avLst/>
          </a:prstGeom>
          <a:noFill/>
        </p:spPr>
        <p:txBody>
          <a:bodyPr wrap="square" rtlCol="0">
            <a:spAutoFit/>
          </a:bodyPr>
          <a:lstStyle/>
          <a:p>
            <a:r>
              <a:rPr lang="en-US" i="1" dirty="0"/>
              <a:t>Above</a:t>
            </a:r>
            <a:r>
              <a:rPr lang="en-US" dirty="0"/>
              <a:t> - Ray Hyman demonstrates Uri Geller's spoon bending feats at CFI lecture. June 17, 2012 Costa Mesa, CA</a:t>
            </a:r>
          </a:p>
        </p:txBody>
      </p:sp>
    </p:spTree>
    <p:extLst>
      <p:ext uri="{BB962C8B-B14F-4D97-AF65-F5344CB8AC3E}">
        <p14:creationId xmlns:p14="http://schemas.microsoft.com/office/powerpoint/2010/main" val="277145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Burn Downs</a:t>
            </a:r>
            <a:endParaRPr lang="en-US" dirty="0"/>
          </a:p>
        </p:txBody>
      </p:sp>
      <p:sp>
        <p:nvSpPr>
          <p:cNvPr id="3" name="Content Placeholder 2"/>
          <p:cNvSpPr>
            <a:spLocks noGrp="1"/>
          </p:cNvSpPr>
          <p:nvPr>
            <p:ph idx="1"/>
          </p:nvPr>
        </p:nvSpPr>
        <p:spPr/>
        <p:txBody>
          <a:bodyPr>
            <a:normAutofit lnSpcReduction="10000"/>
          </a:bodyPr>
          <a:lstStyle/>
          <a:p>
            <a:r>
              <a:rPr lang="en-US" dirty="0" smtClean="0"/>
              <a:t>Measuring value produced to the customer</a:t>
            </a:r>
          </a:p>
          <a:p>
            <a:r>
              <a:rPr lang="en-US" dirty="0" smtClean="0"/>
              <a:t>Ensuring that your process is optimizing</a:t>
            </a:r>
          </a:p>
          <a:p>
            <a:endParaRPr lang="en-US" dirty="0"/>
          </a:p>
          <a:p>
            <a:r>
              <a:rPr lang="en-US" dirty="0" smtClean="0"/>
              <a:t>Quantity of function</a:t>
            </a:r>
          </a:p>
          <a:p>
            <a:r>
              <a:rPr lang="en-US" dirty="0" smtClean="0"/>
              <a:t>Productivity</a:t>
            </a:r>
          </a:p>
          <a:p>
            <a:r>
              <a:rPr lang="en-US" dirty="0" smtClean="0"/>
              <a:t>Time</a:t>
            </a:r>
          </a:p>
          <a:p>
            <a:r>
              <a:rPr lang="en-US" dirty="0" smtClean="0"/>
              <a:t>Effort</a:t>
            </a:r>
          </a:p>
          <a:p>
            <a:r>
              <a:rPr lang="en-US" dirty="0" smtClean="0"/>
              <a:t>Reliability</a:t>
            </a:r>
            <a:endParaRPr lang="en-US" dirty="0"/>
          </a:p>
        </p:txBody>
      </p:sp>
    </p:spTree>
    <p:extLst>
      <p:ext uri="{BB962C8B-B14F-4D97-AF65-F5344CB8AC3E}">
        <p14:creationId xmlns:p14="http://schemas.microsoft.com/office/powerpoint/2010/main" val="12843134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Gaming the numbers</a:t>
            </a:r>
            <a:endParaRPr lang="en-US" dirty="0"/>
          </a:p>
        </p:txBody>
      </p:sp>
      <p:sp>
        <p:nvSpPr>
          <p:cNvPr id="3" name="Content Placeholder 2"/>
          <p:cNvSpPr>
            <a:spLocks noGrp="1"/>
          </p:cNvSpPr>
          <p:nvPr>
            <p:ph idx="1"/>
          </p:nvPr>
        </p:nvSpPr>
        <p:spPr/>
        <p:txBody>
          <a:bodyPr/>
          <a:lstStyle/>
          <a:p>
            <a:r>
              <a:rPr lang="en-US" dirty="0" err="1" smtClean="0"/>
              <a:t>Highsmith</a:t>
            </a:r>
            <a:r>
              <a:rPr lang="en-US" dirty="0" smtClean="0"/>
              <a:t> says </a:t>
            </a:r>
            <a:r>
              <a:rPr lang="en-US" dirty="0" smtClean="0"/>
              <a:t>“trying </a:t>
            </a:r>
            <a:r>
              <a:rPr lang="en-US" dirty="0" smtClean="0"/>
              <a:t>to improve </a:t>
            </a:r>
            <a:r>
              <a:rPr lang="en-US" dirty="0" smtClean="0"/>
              <a:t>metrics” works </a:t>
            </a:r>
            <a:r>
              <a:rPr lang="en-US" dirty="0" smtClean="0"/>
              <a:t>for a while, and then </a:t>
            </a:r>
            <a:r>
              <a:rPr lang="en-US" dirty="0" smtClean="0"/>
              <a:t>starts </a:t>
            </a:r>
            <a:r>
              <a:rPr lang="en-US" dirty="0" smtClean="0"/>
              <a:t>failing</a:t>
            </a:r>
          </a:p>
          <a:p>
            <a:r>
              <a:rPr lang="en-US" dirty="0" smtClean="0"/>
              <a:t>Numbers apply pressure – a low to moderate amount of pressure is good</a:t>
            </a:r>
            <a:endParaRPr lang="en-US" dirty="0"/>
          </a:p>
        </p:txBody>
      </p:sp>
      <p:sp>
        <p:nvSpPr>
          <p:cNvPr id="4" name="Rectangle 3"/>
          <p:cNvSpPr/>
          <p:nvPr/>
        </p:nvSpPr>
        <p:spPr>
          <a:xfrm>
            <a:off x="457200" y="4800600"/>
            <a:ext cx="2133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My Office</a:t>
            </a:r>
            <a:endParaRPr lang="en-US" sz="2800" b="1" dirty="0"/>
          </a:p>
        </p:txBody>
      </p:sp>
      <p:sp>
        <p:nvSpPr>
          <p:cNvPr id="5" name="Left-Right Arrow 4"/>
          <p:cNvSpPr/>
          <p:nvPr/>
        </p:nvSpPr>
        <p:spPr>
          <a:xfrm>
            <a:off x="2971800" y="5269795"/>
            <a:ext cx="4114800" cy="381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p:cNvSpPr/>
          <p:nvPr/>
        </p:nvSpPr>
        <p:spPr>
          <a:xfrm>
            <a:off x="7391400" y="4800600"/>
            <a:ext cx="990600" cy="8382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270185" y="5650795"/>
            <a:ext cx="1233030" cy="523220"/>
          </a:xfrm>
          <a:prstGeom prst="rect">
            <a:avLst/>
          </a:prstGeom>
          <a:noFill/>
        </p:spPr>
        <p:txBody>
          <a:bodyPr wrap="none" rtlCol="0">
            <a:spAutoFit/>
          </a:bodyPr>
          <a:lstStyle/>
          <a:p>
            <a:r>
              <a:rPr lang="en-US" sz="2800" b="1" dirty="0" smtClean="0"/>
              <a:t>CANDY</a:t>
            </a:r>
            <a:endParaRPr lang="en-US" sz="2800" b="1" dirty="0"/>
          </a:p>
        </p:txBody>
      </p:sp>
      <p:sp>
        <p:nvSpPr>
          <p:cNvPr id="8" name="TextBox 7"/>
          <p:cNvSpPr txBox="1"/>
          <p:nvPr/>
        </p:nvSpPr>
        <p:spPr>
          <a:xfrm>
            <a:off x="6858000" y="4038600"/>
            <a:ext cx="2229133" cy="369332"/>
          </a:xfrm>
          <a:prstGeom prst="rect">
            <a:avLst/>
          </a:prstGeom>
          <a:noFill/>
        </p:spPr>
        <p:txBody>
          <a:bodyPr wrap="none" rtlCol="0">
            <a:spAutoFit/>
          </a:bodyPr>
          <a:lstStyle/>
          <a:p>
            <a:r>
              <a:rPr lang="en-US" dirty="0" smtClean="0"/>
              <a:t>Process improvement</a:t>
            </a:r>
            <a:endParaRPr lang="en-US" dirty="0"/>
          </a:p>
        </p:txBody>
      </p:sp>
      <p:sp>
        <p:nvSpPr>
          <p:cNvPr id="9" name="TextBox 8"/>
          <p:cNvSpPr txBox="1"/>
          <p:nvPr/>
        </p:nvSpPr>
        <p:spPr>
          <a:xfrm>
            <a:off x="778422" y="4114800"/>
            <a:ext cx="1278978" cy="369332"/>
          </a:xfrm>
          <a:prstGeom prst="rect">
            <a:avLst/>
          </a:prstGeom>
          <a:noFill/>
        </p:spPr>
        <p:txBody>
          <a:bodyPr wrap="none" rtlCol="0">
            <a:spAutoFit/>
          </a:bodyPr>
          <a:lstStyle/>
          <a:p>
            <a:r>
              <a:rPr lang="en-US" dirty="0" smtClean="0"/>
              <a:t>Where I am</a:t>
            </a:r>
            <a:endParaRPr lang="en-US" dirty="0"/>
          </a:p>
        </p:txBody>
      </p:sp>
      <p:sp>
        <p:nvSpPr>
          <p:cNvPr id="10" name="TextBox 9"/>
          <p:cNvSpPr txBox="1"/>
          <p:nvPr/>
        </p:nvSpPr>
        <p:spPr>
          <a:xfrm>
            <a:off x="4571035" y="4800600"/>
            <a:ext cx="991565" cy="369332"/>
          </a:xfrm>
          <a:prstGeom prst="rect">
            <a:avLst/>
          </a:prstGeom>
          <a:noFill/>
        </p:spPr>
        <p:txBody>
          <a:bodyPr wrap="none" rtlCol="0">
            <a:spAutoFit/>
          </a:bodyPr>
          <a:lstStyle/>
          <a:p>
            <a:r>
              <a:rPr lang="en-US" dirty="0" smtClean="0"/>
              <a:t>Distance</a:t>
            </a:r>
            <a:endParaRPr lang="en-US" dirty="0"/>
          </a:p>
        </p:txBody>
      </p:sp>
    </p:spTree>
    <p:extLst>
      <p:ext uri="{BB962C8B-B14F-4D97-AF65-F5344CB8AC3E}">
        <p14:creationId xmlns:p14="http://schemas.microsoft.com/office/powerpoint/2010/main" val="5373928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Shortening the Tail</a:t>
            </a:r>
            <a:endParaRPr lang="en-US" dirty="0"/>
          </a:p>
        </p:txBody>
      </p:sp>
      <p:pic>
        <p:nvPicPr>
          <p:cNvPr id="5" name="Picture 4" descr="Shortening_Tail-300x1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293" y="1981200"/>
            <a:ext cx="5451707" cy="2235200"/>
          </a:xfrm>
          <a:prstGeom prst="rect">
            <a:avLst/>
          </a:prstGeom>
        </p:spPr>
      </p:pic>
      <p:sp>
        <p:nvSpPr>
          <p:cNvPr id="3" name="Oval 2"/>
          <p:cNvSpPr/>
          <p:nvPr/>
        </p:nvSpPr>
        <p:spPr>
          <a:xfrm>
            <a:off x="5029200" y="1447800"/>
            <a:ext cx="2362200" cy="3276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895600" y="5257800"/>
            <a:ext cx="4121641" cy="1015663"/>
          </a:xfrm>
          <a:prstGeom prst="rect">
            <a:avLst/>
          </a:prstGeom>
          <a:noFill/>
        </p:spPr>
        <p:txBody>
          <a:bodyPr wrap="none" rtlCol="0">
            <a:spAutoFit/>
          </a:bodyPr>
          <a:lstStyle/>
          <a:p>
            <a:pPr marL="285750" indent="-285750">
              <a:buFontTx/>
              <a:buChar char="-"/>
            </a:pPr>
            <a:r>
              <a:rPr lang="en-US" sz="2000" dirty="0" smtClean="0"/>
              <a:t>A realistic goal to try for with Agile:</a:t>
            </a:r>
          </a:p>
          <a:p>
            <a:pPr marL="285750" indent="-285750">
              <a:buFontTx/>
              <a:buChar char="-"/>
            </a:pPr>
            <a:r>
              <a:rPr lang="en-US" sz="2000" dirty="0" smtClean="0"/>
              <a:t>It cuts development time.</a:t>
            </a:r>
          </a:p>
          <a:p>
            <a:pPr marL="285750" indent="-285750">
              <a:buFontTx/>
              <a:buChar char="-"/>
            </a:pPr>
            <a:r>
              <a:rPr lang="en-US" sz="2000" dirty="0" smtClean="0"/>
              <a:t>And it improves quality.</a:t>
            </a:r>
            <a:endParaRPr lang="en-US" sz="2000" dirty="0"/>
          </a:p>
        </p:txBody>
      </p:sp>
    </p:spTree>
    <p:extLst>
      <p:ext uri="{BB962C8B-B14F-4D97-AF65-F5344CB8AC3E}">
        <p14:creationId xmlns:p14="http://schemas.microsoft.com/office/powerpoint/2010/main" val="2485516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Is </a:t>
            </a:r>
            <a:r>
              <a:rPr lang="en-US" dirty="0" err="1" smtClean="0"/>
              <a:t>AgileEVM</a:t>
            </a:r>
            <a:r>
              <a:rPr lang="en-US" dirty="0" smtClean="0"/>
              <a:t> the answer?</a:t>
            </a:r>
            <a:endParaRPr lang="en-US" dirty="0"/>
          </a:p>
        </p:txBody>
      </p:sp>
      <p:sp>
        <p:nvSpPr>
          <p:cNvPr id="4" name="Content Placeholder 3"/>
          <p:cNvSpPr>
            <a:spLocks noGrp="1"/>
          </p:cNvSpPr>
          <p:nvPr>
            <p:ph idx="1"/>
          </p:nvPr>
        </p:nvSpPr>
        <p:spPr/>
        <p:txBody>
          <a:bodyPr/>
          <a:lstStyle/>
          <a:p>
            <a:pPr marL="0" indent="0">
              <a:buNone/>
            </a:pPr>
            <a:r>
              <a:rPr lang="en-US" dirty="0" smtClean="0"/>
              <a:t>In the article you read:</a:t>
            </a:r>
          </a:p>
          <a:p>
            <a:r>
              <a:rPr lang="en-US" dirty="0" smtClean="0"/>
              <a:t>Goal is to forecast final project cost.</a:t>
            </a:r>
          </a:p>
          <a:p>
            <a:r>
              <a:rPr lang="en-US" dirty="0" smtClean="0"/>
              <a:t>Points and burn-up predict end date.</a:t>
            </a:r>
          </a:p>
          <a:p>
            <a:r>
              <a:rPr lang="en-US" dirty="0" smtClean="0"/>
              <a:t>But we can convert these to money.</a:t>
            </a:r>
          </a:p>
          <a:p>
            <a:r>
              <a:rPr lang="en-US" dirty="0" smtClean="0"/>
              <a:t>Article shows how.</a:t>
            </a:r>
          </a:p>
          <a:p>
            <a:r>
              <a:rPr lang="en-US" dirty="0" smtClean="0"/>
              <a:t>Does it work?</a:t>
            </a:r>
            <a:endParaRPr lang="en-US" dirty="0"/>
          </a:p>
        </p:txBody>
      </p:sp>
    </p:spTree>
    <p:extLst>
      <p:ext uri="{BB962C8B-B14F-4D97-AF65-F5344CB8AC3E}">
        <p14:creationId xmlns:p14="http://schemas.microsoft.com/office/powerpoint/2010/main" val="2913000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From </a:t>
            </a:r>
            <a:r>
              <a:rPr lang="en-US" dirty="0" err="1" smtClean="0">
                <a:solidFill>
                  <a:srgbClr val="FF0000"/>
                </a:solidFill>
              </a:rPr>
              <a:t>Kan</a:t>
            </a:r>
            <a:r>
              <a:rPr lang="en-US" dirty="0" smtClean="0">
                <a:solidFill>
                  <a:srgbClr val="FF0000"/>
                </a:solidFill>
              </a:rPr>
              <a:t> - </a:t>
            </a:r>
            <a:r>
              <a:rPr lang="en-US" dirty="0" smtClean="0"/>
              <a:t>Metrics and models are…</a:t>
            </a:r>
            <a:endParaRPr lang="en-US" dirty="0"/>
          </a:p>
        </p:txBody>
      </p:sp>
      <p:sp>
        <p:nvSpPr>
          <p:cNvPr id="3" name="Content Placeholder 2"/>
          <p:cNvSpPr>
            <a:spLocks noGrp="1"/>
          </p:cNvSpPr>
          <p:nvPr>
            <p:ph idx="1"/>
          </p:nvPr>
        </p:nvSpPr>
        <p:spPr/>
        <p:txBody>
          <a:bodyPr/>
          <a:lstStyle/>
          <a:p>
            <a:r>
              <a:rPr lang="en-US" dirty="0" smtClean="0"/>
              <a:t>A step up from testing as QA</a:t>
            </a:r>
          </a:p>
          <a:p>
            <a:r>
              <a:rPr lang="en-US" dirty="0" smtClean="0"/>
              <a:t>Opportunities to be systematic</a:t>
            </a:r>
          </a:p>
          <a:p>
            <a:r>
              <a:rPr lang="en-US" dirty="0" smtClean="0"/>
              <a:t>Ways to use processes to improve quality</a:t>
            </a:r>
          </a:p>
          <a:p>
            <a:r>
              <a:rPr lang="en-US" dirty="0" smtClean="0"/>
              <a:t>Also ways to speed up </a:t>
            </a:r>
            <a:r>
              <a:rPr lang="en-US" dirty="0" smtClean="0"/>
              <a:t/>
            </a:r>
            <a:br>
              <a:rPr lang="en-US" dirty="0" smtClean="0"/>
            </a:br>
            <a:r>
              <a:rPr lang="en-US" dirty="0" smtClean="0"/>
              <a:t>delivery </a:t>
            </a:r>
            <a:r>
              <a:rPr lang="en-US" dirty="0" smtClean="0"/>
              <a:t>at the same time</a:t>
            </a:r>
          </a:p>
          <a:p>
            <a:endParaRPr lang="en-US" dirty="0"/>
          </a:p>
          <a:p>
            <a:r>
              <a:rPr lang="en-US" dirty="0" smtClean="0"/>
              <a:t>Now – time for some </a:t>
            </a:r>
            <a:r>
              <a:rPr lang="en-US" dirty="0" smtClean="0"/>
              <a:t/>
            </a:r>
            <a:br>
              <a:rPr lang="en-US" dirty="0" smtClean="0"/>
            </a:br>
            <a:r>
              <a:rPr lang="en-US" dirty="0" smtClean="0"/>
              <a:t>observations</a:t>
            </a:r>
            <a:r>
              <a:rPr lang="en-US" dirty="0" smtClean="0"/>
              <a:t>…</a:t>
            </a:r>
            <a:endParaRPr lang="en-US" dirty="0"/>
          </a:p>
        </p:txBody>
      </p:sp>
      <p:pic>
        <p:nvPicPr>
          <p:cNvPr id="4" name="Picture 3"/>
          <p:cNvPicPr>
            <a:picLocks noChangeAspect="1"/>
          </p:cNvPicPr>
          <p:nvPr/>
        </p:nvPicPr>
        <p:blipFill>
          <a:blip r:embed="rId2"/>
          <a:stretch>
            <a:fillRect/>
          </a:stretch>
        </p:blipFill>
        <p:spPr>
          <a:xfrm>
            <a:off x="6096000" y="3733800"/>
            <a:ext cx="2240643" cy="2895600"/>
          </a:xfrm>
          <a:prstGeom prst="rect">
            <a:avLst/>
          </a:prstGeom>
        </p:spPr>
      </p:pic>
    </p:spTree>
    <p:extLst>
      <p:ext uri="{BB962C8B-B14F-4D97-AF65-F5344CB8AC3E}">
        <p14:creationId xmlns:p14="http://schemas.microsoft.com/office/powerpoint/2010/main" val="3892513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is applicable to both </a:t>
            </a:r>
            <a:br>
              <a:rPr lang="en-US" dirty="0" smtClean="0"/>
            </a:br>
            <a:r>
              <a:rPr lang="en-US" dirty="0" smtClean="0"/>
              <a:t>Agile and Old School</a:t>
            </a:r>
            <a:endParaRPr lang="en-US" dirty="0"/>
          </a:p>
        </p:txBody>
      </p:sp>
      <p:sp>
        <p:nvSpPr>
          <p:cNvPr id="3" name="Content Placeholder 2"/>
          <p:cNvSpPr>
            <a:spLocks noGrp="1"/>
          </p:cNvSpPr>
          <p:nvPr>
            <p:ph idx="1"/>
          </p:nvPr>
        </p:nvSpPr>
        <p:spPr/>
        <p:txBody>
          <a:bodyPr/>
          <a:lstStyle/>
          <a:p>
            <a:r>
              <a:rPr lang="en-US" dirty="0" smtClean="0"/>
              <a:t>Big views of metrics in both types of projects.</a:t>
            </a:r>
          </a:p>
          <a:p>
            <a:r>
              <a:rPr lang="en-US" dirty="0" err="1" smtClean="0"/>
              <a:t>Kan’s</a:t>
            </a:r>
            <a:r>
              <a:rPr lang="en-US" dirty="0" smtClean="0"/>
              <a:t> conclusion is to do only the metrics you find most valuable.</a:t>
            </a:r>
          </a:p>
          <a:p>
            <a:r>
              <a:rPr lang="en-US" dirty="0" smtClean="0"/>
              <a:t>He did a lot of research at IBM, to discover what those are.</a:t>
            </a:r>
          </a:p>
          <a:p>
            <a:r>
              <a:rPr lang="en-US" dirty="0" smtClean="0"/>
              <a:t>The material here focuses on what metrics should be at the heart of delivering a timely, high quality software product.</a:t>
            </a:r>
            <a:endParaRPr lang="en-US" dirty="0"/>
          </a:p>
        </p:txBody>
      </p:sp>
    </p:spTree>
    <p:extLst>
      <p:ext uri="{BB962C8B-B14F-4D97-AF65-F5344CB8AC3E}">
        <p14:creationId xmlns:p14="http://schemas.microsoft.com/office/powerpoint/2010/main" val="10373496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right stuff!</a:t>
            </a:r>
            <a:endParaRPr lang="en-US" dirty="0"/>
          </a:p>
        </p:txBody>
      </p:sp>
      <p:sp>
        <p:nvSpPr>
          <p:cNvPr id="3" name="Content Placeholder 2"/>
          <p:cNvSpPr>
            <a:spLocks noGrp="1"/>
          </p:cNvSpPr>
          <p:nvPr>
            <p:ph idx="1"/>
          </p:nvPr>
        </p:nvSpPr>
        <p:spPr/>
        <p:txBody>
          <a:bodyPr/>
          <a:lstStyle/>
          <a:p>
            <a:r>
              <a:rPr lang="en-US" dirty="0" smtClean="0"/>
              <a:t>This is what gives software engineering a scientific basis:</a:t>
            </a:r>
          </a:p>
          <a:p>
            <a:pPr lvl="1"/>
            <a:r>
              <a:rPr lang="en-US" dirty="0" smtClean="0"/>
              <a:t>What is measured can be improved.</a:t>
            </a:r>
          </a:p>
          <a:p>
            <a:r>
              <a:rPr lang="en-US" dirty="0" smtClean="0"/>
              <a:t>Measurement must be integral to practice.</a:t>
            </a:r>
          </a:p>
          <a:p>
            <a:pPr lvl="1"/>
            <a:r>
              <a:rPr lang="en-US" dirty="0" smtClean="0"/>
              <a:t>Metrics and models become a way to study those measurements.</a:t>
            </a:r>
          </a:p>
          <a:p>
            <a:pPr lvl="1"/>
            <a:r>
              <a:rPr lang="en-US" dirty="0" smtClean="0"/>
              <a:t>Step 1 – the data must be good.</a:t>
            </a:r>
          </a:p>
          <a:p>
            <a:pPr lvl="2"/>
            <a:r>
              <a:rPr lang="en-US" dirty="0" smtClean="0"/>
              <a:t>So data collection must be systematic and enlightened.</a:t>
            </a:r>
            <a:endParaRPr lang="en-US" dirty="0"/>
          </a:p>
        </p:txBody>
      </p:sp>
    </p:spTree>
    <p:extLst>
      <p:ext uri="{BB962C8B-B14F-4D97-AF65-F5344CB8AC3E}">
        <p14:creationId xmlns:p14="http://schemas.microsoft.com/office/powerpoint/2010/main" val="4238470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bad data</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smtClean="0"/>
              <a:t>Kan</a:t>
            </a:r>
            <a:r>
              <a:rPr lang="en-US" dirty="0" smtClean="0"/>
              <a:t> says the issue pervades the whole data processing industry.</a:t>
            </a:r>
          </a:p>
          <a:p>
            <a:r>
              <a:rPr lang="en-US" dirty="0" smtClean="0"/>
              <a:t>Quality issues include also:</a:t>
            </a:r>
          </a:p>
          <a:p>
            <a:pPr lvl="1"/>
            <a:r>
              <a:rPr lang="en-US" dirty="0" smtClean="0"/>
              <a:t>Completeness</a:t>
            </a:r>
          </a:p>
          <a:p>
            <a:pPr lvl="1"/>
            <a:r>
              <a:rPr lang="en-US" dirty="0" smtClean="0"/>
              <a:t>Consistency</a:t>
            </a:r>
          </a:p>
          <a:p>
            <a:pPr lvl="1"/>
            <a:r>
              <a:rPr lang="en-US" dirty="0" smtClean="0"/>
              <a:t>Currency</a:t>
            </a:r>
          </a:p>
          <a:p>
            <a:r>
              <a:rPr lang="en-US" dirty="0" smtClean="0"/>
              <a:t>Change is a culprit!</a:t>
            </a:r>
          </a:p>
          <a:p>
            <a:pPr lvl="1"/>
            <a:r>
              <a:rPr lang="en-US" dirty="0" smtClean="0"/>
              <a:t>Combining databases</a:t>
            </a:r>
          </a:p>
          <a:p>
            <a:pPr lvl="1"/>
            <a:r>
              <a:rPr lang="en-US" dirty="0" smtClean="0"/>
              <a:t>Organizations update</a:t>
            </a:r>
          </a:p>
          <a:p>
            <a:pPr lvl="1"/>
            <a:r>
              <a:rPr lang="en-US" dirty="0" smtClean="0"/>
              <a:t>Applications are replaced</a:t>
            </a:r>
          </a:p>
          <a:p>
            <a:r>
              <a:rPr lang="en-US" dirty="0" smtClean="0"/>
              <a:t>Big data could be in for a </a:t>
            </a:r>
            <a:br>
              <a:rPr lang="en-US" dirty="0" smtClean="0"/>
            </a:br>
            <a:r>
              <a:rPr lang="en-US" dirty="0" smtClean="0"/>
              <a:t>rude awakening.</a:t>
            </a:r>
            <a:endParaRPr lang="en-US" dirty="0"/>
          </a:p>
        </p:txBody>
      </p:sp>
      <p:sp>
        <p:nvSpPr>
          <p:cNvPr id="4" name="AutoShape 2" descr="data:image/jpeg;base64,/9j/4AAQSkZJRgABAQAAAQABAAD/2wCEAAkGBxQTEhUUExQWFhUWGR4bFxgYFxwfHxodHCEdGB0eHhwbHCggHB0lHBwdITEhJSksLi4uFx8zODMsNygtLisBCgoKDg0OGxAQGywkICQsLCwsLCwsLCwsLCwsLDQsNCwsLCwsLCwsLCwsNCwsLCwsLCwsLCwsLCwsLCwsLCwsLP/AABEIAMIBAwMBIgACEQEDEQH/xAAbAAACAwEBAQAAAAAAAAAAAAADBAACBQEGB//EAD8QAAICAAUCBAMFBwMDAwUAAAECAxEABBIhMSJBBRNRYTJCcQYUI4GhUmKRscHR8DNy4RUkgjSi8QdDc5KT/8QAGQEAAwEBAQAAAAAAAAAAAAAAAAECAwUE/8QAIxEBAQEAAgMAAwACAwAAAAAAAAERAiESMUEDUWEigRMyQv/aAAwDAQACEQMRAD8A+TZXLBV1NhLOZkuedvTDck7qKYah6jCcsqkbLRxtfWMuPvVcvmWTjg8j1wzpV9x0N+hwbwvLCjI3AxQ+IqTTICv64J/St29LysGGmTpYcN2OO5bw0L1OwocUecWmFIHA1xk1R5GFWywYXG1/unkf3wfSnpzxHM636e2wwcqQF83b9lhz+eLeFxoFJJHmdlPbCfiAfV1n6UcL+n9w5nM6WoSrfowPOJF4UAoeVwgPA5JH0wDKsShVgTGO/wCyfXD08aSaRI+gqKDUSHA7j3xU7K9dRGgChQH1ITcb/st6H0wVoYZZNTllc7NGBZZv3T6HB81kVSALqCIxDan+JvcKNwMCgBjkRjTOgu1O0sfej+0BisRu+ls9CxKaPLUxjpj1Wx7ke+E8t4fHJKNT+XG4JUn25Wz3B2xpeF+Hw62mWRnCHUL6dO+2tj39hgR8OaUN1R6JXZoypJUSgX5fGxYcXsdsOz6JfhTxKaKPVFHCQ37btbetgDYYZy7xtayawuYClTGtkSLsRp72fT1xqxZeUJCchClPGNcr6SyuNnUljS0R6cYD4hL5cpaILqh0Zjp+EMNKyhSeVsg7e+Ab8dl8G+7xSeWJZGYD4lChdJuytknDkGXEpeKRPwjpzCsrgaBIBsCdqN8eowp4WsInGZj+9ytqLCNYSeeVZrojetu2Aw5pyoRomZWVo2QfEAj617WNJat8VKz5StHOLHEsaRBiolDlmZTvsK6cP5HKfeI6GpDGzANR0mzfI74wUCqpVI5QWZfjqhRv05ONvKZi10CUxFHcqd6bUb3I7424sOfo6qVpjZg7LrJN8Cvfvh2LwaIwxuZgHf5ewPoT2wjmW1aNTB3CtqZTz+z9cNZeFKCvqHve1kemNo83Kk5cmYpBqo1uCDsaw74V4n5UTg8lrqvi9d6wvJlNLMpOwYLf8/0xpy5h0bS8atGdlFdu1Ed8OzU70WzzZaYDykdZiQNNCvc2P7YFLkpXk1xrqSI0K9uaxMwqxPI0f+1fYnn+GGPEDJEIniJ0BRxxfe8LP0e/sp/1yRJGJHSeUPGEmkDM8irV7AD1ONPx1hIsTadMjDce3rgXg+X1yaV4jBP1OFTgEMcmXUl1PVwcNZPxlHiKTbkDY4P4f4l5rNDNvZNe3tjDlyH4xQcA8+2GJ25BGEDP27YnhElzBm2w7FErHU3+mn6/8Yez2Sjlh1wiiMI7VpvtGVYgNxiY8e4N747gPHi4cyy8H8jgxeN+RpPqOMLzRaTyD9Mdy8epgMcx2bntowEopUjWh7jtgIySselxXodjjmdqMjQSD3xT7yr/ABj/AMl5xX8qJvuNVtLARIekcnCbzQq2nSRXzA74mRtCSnWp5HBxFycTHV5mkDlW5w7dKSRbOotgObDC1kH9RhQZOnAc0p4bsfzwwwM7hV2Re/oPXA5MyqsVUao/Q/zHphU5vox4oGUCNdOj90g39awWDw1wulwGFXpB6072B/MYr4YqRuJV603B/ajvuR3r1w5kPDh52oTLK3xAqTVftPfA9sVJqLcgb+VMyGZn1ABRoF+aBsKv4T64YzccTSRxCTyip0xgAtpYn5m9zzisCoVkCStIsZ8xl01RveSM9q7g8jGv4bM7Ss0MOXWXR5jZogta/Drjjbhie1Xd4oqzswqxrNHMjKusCZIyNUcq7BhexRh/AnAc0dMXlqFy0RIcCQkyuVHSaHG/sBvgX3mJp6BlKyalnlkNsxY7OV+UK1H1xM1RUPmH82QEp5alVYUT8ZrU3GxAPbfAfocTqPMk1xxSTJHIh0kr3WQADVpbUL3/AExaXNStGqt5jDy5gJJFIvUuoqt7kDTeJ4KraoqqMh5E0urHSjL5o02QbNOBVG/rg0UUXmKxOYMhJUCcrbq6OppBbLRqrJ5w56K5okrSSGCCfONHJojUIiyMKcKU1UwW9JHGJl/DpFZVjkj1RJIZC7UrDzXQkbWRSg78Y5lMw3kwhDm3JQAqJFjqtgFOgsy+lH+GGfDMuroCqprEcagy6tNMHdltNy3WOewxUjPlchfK5d0kTXKroDr6ZNQ6Bq/pj0GTzGZihVTF0gk2VBBDb0feyTd98ZRyyKxGkISER9IYgMzaiVDb/Ao/jjXy6sD+HOSRSAbqSPhA22P1vjG/CPL+Tkvl0EjWFCFjQCjaq3O/c8Y2ssAFKlSCqluoWNv19vriZHw09VR61AAQg0SFJBYC7omzweMcnYtSgsV26Sb37D3xtnTzW9lctHqcXWogt1cFjuL/ACrDLu4R7BjZRdj4TZoc7WfbBfJ0J1x6gSSWBB9O429dsBnbawzMo/01buwG5r0X+f54MT5dlMrGesqLZB036n4m9zgyZ8mN32Vl+IEdLfl64bgkZPLKjVGQBsNwx597vGd4rMSzL06VbehWo9gcJUulIw0rjUep/wD2qPQY0/CZYS2mIaHXg38WBZBUSQAk+d6n4Tfy/wAMDzEcSSeaGog/6ffV6fTCw1vEJ4A/mbiUbaff1xlMrnpUW77n2xbNT9RdqLtvXZcOeUyZbzVNsx3PpgMU5AnLFKphvXrhf7MzFQ4b4cP5bxC4fMO9bMMZc+dD3pGlO/vgEZmaiJdiBsTtiYP95PyqSO22Jg6Vj59L4aw3WmHqDg3hWlSdex7XiZfJELrL6PT3wfSxUUUkvt3xzZPrr270TzcIstrB9BhnwvLKEaVxYHAwtIsZNENGffcYbiVgmjaRP3TuME9i+sCizCuwBSiTsy7EYIYWLMjxtJp+ZRuP747lWhiYPbFhwrDvhnxbPvGqhCVL9bMO98C8V87T9yBZQmNH0KJUPJ3DD6jnCeSyhnlpF0rya4UDnGlLli4R9QjdVuRxtt2uuTikyBQJNYptvOisH6Om2+DBL+gs1KzTKsC6Ai6V2okd2b1s+vbGiMv5bBtMduKZQ9xTDuoYfA3thWCH8OXXJsxAWYAspA7MfiS/cd8OxiFIoY1j88MxIBJVXb4WbbcKo2+tnjDhUJWuKRUiMUKH8VA1yORuAzGiFHoMWTwuR46kVVGoGKNWXUjNvoYHqVZAponhq23wdAvnpLo1FWYwaiPx41tau78xflf5tPqMDaLVEPL0hWJZtUyl7FjzJ2B1LRulAAs9yRh5pbgjqJQscYkihcA+VGourILSP3Ar5ieOBjseXLMxIAYqQ7AaX1RaV6dRAXWjI9n9440VbSpj8w2aJ8tyLYbuI0I1lpA6MVAUhg4ujhfL6yxYhgymTspK6Y4FA12VhYA1qJJB2Nk4tG0snhqnoVW1sULB3JBIZmFOFBNxrJekcjbBngAto7DKSywiNbs0sdlbYnzGXZqJCsaFYP4Zk6DMyrWtidepwSoCAlnQnUC8pvTzH+eG2ZI3Y6jaEWS7sdWlghCqD07uSuwGqO9yVCG9kGytMum2EYVFnCICAq6qq2YNpBA2HVVHe8VMZpVeKTqIOh4Nlc0ulb0nhVA/LveNdlGm3UKg6TYkAvdlYKE01eknijGgJuwDw5MfGSV1Eqza9Nk2S2lmIVtJAG/DljR03pxjLny/Zfw7c/6iXup3I3oC1YAhQANANVQPrjVgyTNQQFiCfRiexNgfDfB7m/TBAruwR7YDbSyKGGkDYMLrYbke+1nGrl8oqAXve+1FSw5GxBWr/lj0cY8XPmtBSgWASlBbBVtuBY5/OjiQqL1lgGvYkbMTeq/Qdv4YOiq56yygDkC64A78VZvHZJEQEDfajRtD6GiLBHNc7dsWw0rM4TUoBXUKamBWuen1J7XxZwF2kiIlAFFaFbhAaIH+c2cNR5MksBp1Lvpbt632s7b9uLGFs2dBOhtIZfxBYYKT2HYmu3a/bY6PsnmM1fVHcbH46NL9fb6YFl0UIXKa1Ugab4vlj7nDD5coscpUGOwa7+2r3OO5jPqR5q0JPhkjPDj1AwK9dK+KmLockg1akC9QHY+hGMfN5glmcjqPb9kf3wzKGcgUq6RsvyoPU33wxlNMRMUoBMh3btRGxB+uEr0p4P5RTS4BaQnfuMUyeZEJeCa9B4OM7NZdopCvcHav0wXOzFm1S0WrZR/XCpzsWWRNJSOxHyWPfC2TTzpAo2UdvXFvDozPKFb4BuR7Ye8QgEEiyxfBwcIy+Y8SKMUCbLtiY9D9yik69urfEw+i8q+O+JQMyKU3Uc1hbweAmUbEVvjWMcY4SaL1rcYXlJ3CTr6dQ0k45v3XZl6xneKya5TX0xfORrGFA2fkkHEgybq+orqAO5U3gviE0R30vq99gMI/siuVaSQG1Eijm+354bRylLflnssotfyPbFZQfukaxgm2JeufQXh2DLAwoklmrlf1CjYD2xUibQ7LQyJMxUuwKyAakIHYkcDFss6RwPoqTy6NgWNRsA/Qc74r4enmpI0KNEykBdLEqxPCkHvW94JGpRXktLTaRoHplF11RkaWF1hp/iRs7+QRoimOpmcKADGBep1+E7XvXfHclm/MUImoR6iXy60NYNFxC5FrY3Md+tXxgXmMyTMv/ctIAC1lXRRvRjAuuONsFzWXVtCRHzocvFqYIG6pG3YkgXu3ccKgwGbJ1SJmGjVkkBCqxHQFtFiQKRoYEXe2kC/UlzJ5dmN1qaTdnCDreMFo5V1EFQw8wFhuxjsAE2F8rDTK0ja5Qra2VRbqtiRCWBDuoGrWNyI3Bs1j0MGQKH97Y0R2F6WpgGJOth9JGOnubjLlcKw5NVGxJZlYturfGUVvkoKFjut+bthiBVFEqmrsBVAlVWrDbWqLyNyg23w0uQYgqCe53okm6+L1PqPTBIvCT6E/FwLJ7b3XqdybxbK8oQERLBiSdzfG7XwxU23STWq/hBN0QzcBQ1vemiFMgZgGvgodQAJu2F2TZ7jYyvhwBs86rDHqOw9R0myaPHfY7Ydj8K4HHAa997JIp7BoewOKnBny/LGdFkOrelY2pYqFc1QUvSg6RQA7Cu50lXY4WN6ejUAb1MADfCn5R7Cu/HfQy/hyrwNXJPoLreu312+mG3g4uuy8C69LAvjbbbGkjz8vyaz4o62AbnY2L9txsw9q2vnfBmO9vv7Vx6c9u9ew5w4sYA2HB3uq9gbP6XjkuXFEsbK0ACxA78Nx9OO9jFeUZWWlZsyzGlVQwGnVWnnatzV16/lxgEg0At0uPhZSKK+1ci/2hvtg7Tcqqqa2uqBUCyGX251EqffC88RvUasUdI5aMAbqwNAVttZ2bc4cosDnzZ7dhpBIGtQ21M3A7gFt67YoYBGX1ASaOl0qtIJFst8jtq2O47Yr94C0Uoxv8aHYA8EFjxxam/8AnrGRgoIJVqXURpAUnp1PQdl+lXXJwxJpPzTGziNw8TCiWuqPFj9oegwHL5Al4xRVZLKseWoXt+zf9cayZWuUWanXVS8wuBpMa/KLu6F33wnmMxQmhJZ/LcGJ1qlK7bngDSMPdP0DkkjeOQaRGRs25O17E33BwjnaZEXUCUu3HAHYX3ODnMPM2hQHZviCDSGruzcn+WAiGkaSRdWh9JS6C+9DfAeBQZaSTdO+2tzufYXhvwXyoiVmAMjNpIPyj1wz4p4frijaEEslFR+6dwfyxn/aIh5E07uFGvTv1YR6T8YyzQTMqkgHivQ47ls8pgaJtzyuC+KTGUqZSAVFUu5P1wLw2DzH0RjT6scCvnZNFkA2Yj2xMM5vw51dhqJo845gw/KPm48Rk1WHN/XGh4qLhRmA1HvjkkNWWy7AniuMKZ+d3oFSAooCscz47HuzDHhEC6JHYsKG1Gt8JR55x3sejAHD+UzEQiKOWXvsOcZ0pVm6BS8bnCvw53bp5Z9IVium+8bEH+GG/DMx1Fg+rUCriZWK6ed2XjAvGssorrUBVAC8knvxxh+eSaI5aKAslotlRsxY2e29Yue2d7hnwvOeWw8uEeTbMTG/mEEgoDR3oE8H1wjFDGi+QJNUkzr5lqy6UG5B1VuTh3x0xQsZfKSRpXKgNYFKAGI0kUS3fC2emYCVgSY1MarHJUg1N1FbYXQAPBvfDpTsEZVmaeWizh1jhKMaViedS9kUAelsMbUEQpZSwejZlUBCWjauqO6zK2L2pqHN7YTYCFUo6aYl1hYsiyIAW1xyVdCvhettsaqIrogHSgQ0yawEjcruySDzFHSfxAWW15s4qFaf8F8HeeVPL0qyaTSsdNfEroTuY2o9z8KBjeoY+iZX7MIg012+nGw+lD07AYY+w3gX3bLi1AZt6BJAvc1ZIFmyQOnewN8eiKf5/LB5Y83OXlWB/wBGT9kf8juPQ1i33AckCufTjvQ4r8/7a7j057f2+uBhr/z/AA3vipzrz3izfuwvjTt2/jz798ckgFc+lWfX+npxh+cDez6cbfqPTC8q80Cwvcb8cntse4Hvi5yZ3gVJFdtu24IPp7fUbbYFmF7KCb4u9/Xb19xx+uLyIRyR036HUo5BBPxAA3RsA/TFc0u2gkbnSDbAl04G4obEDUObHvi97LxJGQ0LalbbVsa46TXbg0eKur2xU1vfxBeo3elh01oAsj05FfpcxKerdlci9NHdhevTRrQdQI25FHFPPTSS1XpAsEFozVMdzdXRHfetrw/I5xc+/EVoHK6QLtCRuSARQrfkjY797VaPUUVqTqZEWiQG21DY7EkigSw39MXzsDsGDbJ0m2GkKRQJOoroLFt13+K+2ATO6DUz6esJL1sWQgFVJEYXqKqd7N1ud8Es+Hl+rSrHGVDoSrMY+vfpIsPHQHqCaGxWu+AyZoddg63j8tgeGI2V9ABkugDWkb98Egya2RuVYobUiP8ACkGz9NXpOzaif645miAGaDQSGHktGgsKw61YhaAHZibO/qcPRhLLxPIqBeqtSR6yEDfMVAUln3Pcgb1g2XyKsYmL6wbjIIAWOUi1Gniu3HIx2TOBmKhbBkEiKr9SvXVXlq+xNmtvywKTLOzSBukSyAkORGpc2VC7Mx7/ALPvik9g+IB0gWRh5cwcxnpCl1HUDVDgirGK53PAuZES1kjAlDWq6u5B/qMGkyMhy8soZVkiNMijUwWyts7Etdg7XxhZYIpMuzKGaSLS7sx3YH4huTsP6YqUui765CtIxvpULapXpqO5wxF4cXDKsyjQetEFUL337408m7CeRt/KZA6kklRW4A7A9sKwSwpO83mp5bqegbtZ7V9cB6XzOYGXzAiCLo2skWSD3vC3j15aVhH8L02DyZpZtBaGQsmwI2BA4vC3iyvMwaQogAoAte2Hg1rZdldVY9xiYwUhiArz/wCGJgwPC5Z4ZDpRpUJ4s2MQZbMeaY/M+Hck8AY74R4Y0c6NIVCg2TqGHctnkd8z1bsKU3zjmyft2LcvRdXshRPGTxRXvhWaVhL5Twws11xV37gjEj8AmV0LqApIOrUKrn+WOFvMzYo3vQP0wsqtnwHMSQhirQspBo6ZL/Rh/XDmX8Q8tQFlzEaMNvhI/IE7flhLxfJ6HbUwL6t1G9fnh7xTw6oIm1KAEvc7sT2A+g5wSXsWy4aykzCIBZNcaklTLlmOkmyaYA1vvziZSZggUPlpPxvNJaQKzfDYHmAAfDV+5xrQwSrnI2GtcqsQJIPRpEe99uf54WnSQlYip8jXAIQRsfmYr67Xf1xeM/KK/dL1jyMwyMNtGlyTIwZyxjvagKAFkDtePSfZrKLNmgokDsrEb6kZQz2CqtpkTSL3FbbfNv5vI+FkR6TEvW5uQLZV/NSNUWQccnpB9ce6/wDpvl5TnI/MWTQiMetiy6qvUPM1Fdm0jQVHHPc7kFyvraxAAAfKNv6Ae22KMlfrt+QNYORXoP8Ak7f1wvLJ7jZq3P129vrjOJ5yQJk9QNztv3I/w4EOxNb1VjayNv77cG8MsQBv2vuNqJW9/Sx/DCeblrVTBdBX02vbcWAVJIPpi52w5STtR49QvcAruPW7IAJ5ZTxvthWVihGzPTUenUdgdLA99tie3G+NFG3NbnUaFbH4ZP0B23GxrAZ4yVoHnUoJB3bey21EjRsTQ25N4c5FeBPQDu/y6rb3vSDRBNFaJa72IwmxAO42TQxKuNlOzLW1KLsEgXXvh5ulqLAsdR31jU0SaH2+a1F77HGXHTtF+IT5sbLux6/iWm/DNuNRF8Cu/e5UXivmMu1iwpOndnUr1qwKnewvKqVsXq4wvmWOpBbKH8xTrYEEb9LkspAQP02L6tu2GJJR5epiQr+W0pKgq/mDY35fWwoWABv9LxkeIaCs2tr0ZipAQ2xbWNfTp3Og9I243w5oskPQIzEJ0h5bVr2L+VcbagVdLAs7UTV4XXJCQB+plmkVD0sCrWygyKr6aVlIoDg/lg65cszqGZg8iglfN282MSeY4E2ym6Neh3xTN5Q1I9SuyWoXYtKLj6kLq5KU5NU3HODR4s6CND5ZuiGeJ9QRQHCakplAYIXtfi7drwPNywkSxvoDvCJFLSFykgr8IFmNXTbXfUB2w/nPCUj1hQSBHI3nCOEBWRmAQ1EACQBybJbbAcnIhzMKFpvLmiBUecQFYht201ZteBQs40l+s7PgWS8SJWF2hYmMvGVjiP8ApOtCjVdJ7XveOS5lVgTLsHKqb1sUiYEG1oOx7Eg/XbCGSkiky0nmqSyPEWdnYsQz6WA9AFrYe5+mh4sUiEj6IaSZTl9IWihButG7AbHfuBi/qKT/AOpMZp2Xy/8AuFKsgDybeo0LueTfucZvh0ZJZYWlclSGCRgdPeyzY9Bks+kXijUY/Lkbd7HBXVs10BqIv6DGR4FnVizegsoi8xrO1dwDfp+mLlQBksvrUBU6SaXzZqBPoFGxwx93dNPmNFBqJChUs7GucdgkjdEXzEUwzMeogWpN2p74c8az8GZK1KieW53buvNjDH+imd8NaJHeeVnCtQCtV4vlfBIZ0jlUFQWpgTeGPEvGMvN5sRk0g6SrVsSOcLp41FBAI0cOQ9msA7L+ITiKRkVFpTQ2xMN5jxXJSMXZiC3IrEw/8S/yfG3miGxib/8Ac4kbxk0sLE/7zgediJkaheGPCV+P1Axyp7d63Joz5ev/ALLf/wBD/fA8vCrkhYOObciv1wpGzaxzd49Fm4w33hUHVSkDv2vFSam3GXNldIB8gEE0CJGO/wCRww/h5Gr8GNiosqJmLADna8dyCvDHcoKgupUH2resNeSEzMmY8yPyiWI6xZDDgLz3w8heVLjKHSF0RWV1CIzSWQRfF1x2wKGUFoV8pKk+C3lOmzp/b9R2weOWN5Ypg5tUooEYtaggDYVvtvisGWcxxHySGR9WpyEAXVqoFiOT39sA39j+DHzSiiKJFMjA35x0lVMmqhKATQofTH0D/wCluYI8QRAqaSrAFFkHSEUqTqlYDmgK7Y8h4fNo80xmAAyK40LJMYwNiDoTT17AsWB5A5x6f7D57y89Cra10nTTUi9RNKsa6mPJ3d9ttsPOk29vtoYEevP6d/1GByR7mwOR/Ufzx0yaeewH88DD7gbGtyPXVx35xnIm2fVGA3uqsEj/ANp29C3/AM4FJELNha6QdjZpgG2324HffuMMvMNNEAgC9xdVyavfe/TCs8t0COiyzj90mx29bP5Yqaz5eMR4RRAAuiGGk7kChQvaiRfxYRzEbjWWAC+WLN8NxdsKIu+fTjDyTECzs1Ej11HdhdbC64v6YSzqqQQLpgi9IPGq6AFaQPi1bA4qajleOCPlgWPShZTe/aMnv1ag2m99lxmLAOnUkStpJAcqQesb9G9+XZ6drO+GZMwFBYkmmtSeAU/CXjeyNwKb174FPmGZ5QjUVLRkKSbaagTuRwexNDQdtsOaVvEj5atQ0Cg8tWFIK6SYr0r0gsQDW+xs74H91RnIMRA8yPq8oUVKkyVcVhdYrUbPV2xoSSljG6UyeYGXUV0kqGQJGG+EUrHYE7c4zZY+mOPQrMwRtJjOwUnW4tQSWbs1DajeLidjpyEVRl44gxKiZfwwI16rZSRbmtOwLb9sYmXWBnyqkLUm0g0QWDrK7/h9Ioaqq6r6428u0JIYhUR3k1BKLFW6Y/LKE6Qo6jVGwecK5mZQw8wuoCSM2mWVV2vy1Gs9TUBxXxb3WKiaB4f4THIqdAp0dvO8qHTGQxVEP4VXsLBN9W2LL4NE00UbK0YkaVaMMBLCOqazENII1Hg8CvXC+RywljiJc63dgxZIn6I01uVBQm+ALPN4bj8Os5dtWlp6CAxLqTYkktG0XSEKnYX1YdT7I5LwxGCK1B3y7T6vKgCqBekaTCS10LOoc4FlPC1dI2V1IIkaQ/d4RtGFJ0gpfLabP1rDGXimMCKmh0lfy1jinmHILH4mZQKFkdr374rFFJEY9CyOAZEURSRzLZrzFKtEpIO3Jr3xpKzqmW8JWWSBUkVFmUtpeCIsKJG2mMA7C+2FPuCoGeVx5YlaJBHDFqYqTvuKw5lvECMws1sDCCnlnKkKg3FfhM1VZ7YplM3GY/LkMEoEhkQrMY2BPIIdaIxfaO3c39nkhYGeWo2oIVhXVZF9Q9vbCp+zcvnPGGipTQYoBdjVsPpjczeeWejmYJRok1IYWV1IqqYg+vpjGyPiIOeeVwUXqIDfSh+eHNLaxosrK8hRVjJBIJ07bbXgviXhc0LIhEZL8UMKwTnzNiw1Nv7749T4tIDn4FsbBRvhn5Vnx/ZeYgEmFT6EcfriY2vGctmPOfTGxF7EDbgYmCYj/k5PimbkkYfCEv3F4Viy7Kb1qPzxzzYr3DH88E8T8OCIki/C36Y5n9d6fod87tRmH/im/wDHAI3Qtt5rsfQ1eGooRJk7AGpGN+tc4S8MtHViCA3Bw+ymZT0mXai3kaqHzyFiB9AcHVNIXU8MRkAKhYtRF8We2AeHZOVMxq0nTvqY8FTi+YMUwUayrxkrQUsWF2KrDkTprNAworZhpXYyMrKj6AAN7FDuDeM3MeGsSyKC7KQyk8lGF3v6Y1M9mS5dZIx5R0kGVtBBUabob7+lYpmJPxVZtYMiCNUjUxrp+HTrkBNEdwDh3BLWj4O9MhEyRDMPHKFLFVYx9MiNQNhtTUK5XGnk5gkwYdBZy9SIA41MWYBHPSpYA+Y4AAoAMTWMDw+Wo7jBhkZnRBHQ3QBtDyH8S2BoaSMaUDLHXUPKkZ5o0LdcitpIAuy8oIMdHkm+xxUTY+9+FZ8SwowIJApgP2l2N2AffgYYc/Tb9a/ud/7Y+bfY37QeXIVk26QGUbgV1GjVuybs7WfjIF6LP0Xzbqj7jE+Lzc+ee1ZQO9EbX71/z/LA9A3O+qh+lbccA1/DFj/n+f1xS/5dvTFSMbzDacggDa2J4HTydRrub/zbFXdq1GgB1733s9/iXi1HsMUlAOx4sGjwa9fQVwBgLNVt2qtj8x9Bd/kOBi/FP/IXbzFK7Bgqsm17vV2wXsBV3dV6nC0LDpB2kXTq4ssTubokaV3FVZf2wzrFMNIFcqyjjYkUdtRajXtucDY2G3LCydyD1EbtuNI0biwKF+uLxPkXfM6mWMM1yM46r1IgBUHk6SVu9hteEYSTUkZI2MKAEGlCnqroVaXq3JotfcYbmVTqUrTc0CaIoBFo9iOosVF173gU8ATdW6dBB26LagUF7WxHGmwACfZ5D1d5yFelZVaNdLA6ljCrpUpxGvSSbMlgkHCuezaaXdFIUx/IvUZCa1GVAVACjs257b4J97ZXOpdRiUqSAdKKd62GmwaBsKKWj64GuajIiYndD+LK/UxXk6WUsAWJIrVYpffC8T8nBAruCltpMSdJVz5j2zN5jKxCqNrFWR2wCWV1jDJJr82V0TSzBjtpLapdYFigdIA352xTy9ZhRT+JNZIkJNKT0jWgEm9HlqqiedlpoC/7bRZckA0GjKhrNEBXAJ9mO4xU4pvI7lPOgkiRQW8gM2kJrFSju8ZJuuCE/jgGTzwSSJVUiKAOSquWZnO/WulWrUF5X5cdOdEqSeYdnmEkjRDVaKKVCLDJXYla4w34vmEcTSkL5HldHwkvK++pTza8cj4cVImh+G5u/upEwRULyZj8QK2onUQy3ZB/Mb4X8PzMUkebneGMgaiCwslnJ0gA/DVjjA/HckqJllQszyqWImKmga03fw9+/bCXiGReJVjJIWXrCxMWBI76SL/gcVMpY0cn4NAJY8vpfzGj1vIrlShIsCuMRPDpRIsBzCmVhYSRbHrzzeA5fxtkYyeWryMFV3UnVpFX0HcGsFGZjOZlzZmUgC0X5rqqIPGHNKysmRxrZHywLISCYyRuPpikhgZtRkmjccFt6r3xp/ZDOu8rEkBRbsa5J9TjFaeObNM0ppGY7jFaMeoh+0+ZCgDMwsB3ZNz9aOJgUP2dyrAMNdHjExGcf0f+3xNvDGHJUD1vDGczI8lYh1EG7GKxQ6qKrt6udsFSJmJVXUH0Axzs/Tt7+1PCJXjDdNq3qaGBZmmNvIBXCrvQwqCQ4D70d8OeMZSnQoNnUUB68HB8P6tHKGUkKz6Bvrbb8gMH8GzDSMQxpUUtpSlLVtVjfjGfkZNDlW4PScMFhC6eUdTi9Vcf7f4Ycv1NnxseCtDMxk8sRtEwJ3JtWtbOrkqxBvASkvlzidjSnWjs19YO2mzZBHpgbz6VcaY8uJBTcs5B5AHYHA/DVjOpgKSMDW7jW2+w0p8I/PFfxOfT2XzdaZEWOOOgztMtjzQSdUajdiAdqHreC5JlCyaS8bJoHmMAX/FJOrmoorIvRv1DffEyrt5TTRnziSLDqCxRdmjAo6ex6e30x3MJ5MkkaLZj0rqlHQsLjUEmo7EWFrm1FYZNXw7OlEpnrSpH7RjiS/MokEAj/TA7mQEbmx7XwD7SSMgBpSvSR2U1YAN//IKkfFj5rDnVZ2etSOxuT4S0w6k1gf6cV/Cv7oJujjVin8tRrUovQNL2oGttbbi6UJGVBro800aIxcv1jz4S9PpkP2iF0wo88jtjTi8SVhz/AJ/nrj5suaY6QVuxuAAWWwQGvfpIUm+q6ar5JMt4lobY6OPiJ72LF0dqrTR9ffFyz68nL8P6fSTOP678YG1cm/Yj/O2PNZTxBtr47E16XuO1gjGnFmzxuvej39Nv+MazjHmvGw69m6323PFAVXtf9cKbcDax1Ei/oAO+9fzrF2mB9j6Yq0gN6rPp/nYYqRPk7oYIQdwDvsGpvU3sxAvbgc4rLGrsoTZ+nQd+1WxqgiiuVIs78YjK10BqAo6SCePTav8AOOTheaRW2O29k0LJPYKu3/kTfuMT461nLC0IEZYgaole3aiVY/LZ5oMdQUiiRucXOYjKxliSyli0jvTFTROjQ+9npAUkLRvnEE+lQNVKOAtNTGuocAtW3UduxO4wHOBW1EE0QBbEfiP2sdz2L7Eeo4w/HR5ANknSmXZyhLEBUMavsNeqksg7bKx5vAvDwI9MTpa+YGmr4iqi1UpV6b3JFgjF5ZmFrLbEsJCjPuxqhbb6hXymj6XiIwmVmkaMSNbM2n/SVdh7htgFX0w8GirIs7RpJJqkZ2kLxMKiQCgoatlqyR7DGaMn5xkdY9UaEnzAyK+kdyPhfb1H54FnLUBgzDzVI1VRZb31gc3XxDc97wKTOeVljCoIaRrd+zKOACO3rhyBM/rzMolaTzRsGCjS4Ufuf2sY05PFdbZiWMNaIsUK1uoO2quRgf3Qfd4Y/LQTzEFSBRRR8xPNnCU/R1+bqAOnzksMp9GHzD3wxjb8U8NRcuk2YLF41AbSQGLE7An2GMTP+HGo2UNKkgtSRTD6kYu04kjWPMSMF1ahIOoNfr6HGt4h4qq5VniPTtHGfpyf89MA7jz+WlkhV0j21iiGFH8sY6wHWFYVZHOPVjLM3h7STdTX+Ge+M6Lwqfyy7UygXRO/8cJUsei/6rHHSAghQB+mO48SREd9RHteJgLweJ8UsotcemFvC0bzAQD74mVzElUBY9xgrlj8T1+6vP6Y5v8AXa9TAvGCPMNHDcPiDlFUJZF0x7XgSwsBaRX7t/bBcrCWjaVyTpNaeME3RcwmYUXd21H0X+p4wdZW8tmjARQd6+L8zguR8SDOFZECNtQGKj8CZ42+A7H6Hg4ILv1TwHOKkwMm6OCjk77Ntf5Gj+WHGy5ybNrplkLIUHdOzf2wlnI1YgR7RqK1sKv1+uGspTWyt8AGqZ7JX00L2N8YcK/s1EwEaJHriGrVd6pXO4GhBWkAdycDzQlZXVQYzEdZiYdbA7+azHeQ3V3wKrDmQyylHeOVvxOlnag0b8i6+VvXHWM6RRq9feYn/A3BYp84c3/p+hPqe2LxEvYPhk5jk1R6VkLFZopPgUAWWb0AbcHtx7HW8LhjIRUkTqRvIDltTEEK7vXBYKVCgkqtbHfGF4jmC3meWVclg+YZRs7XdKvPlKf4nf0wTw/MhRaBdetGWGQEqDzrXvQ2P0Buxh8aXKdPQ5eQxWtJuAABICF0qT2YRk/ii01AHVexIGGlzgDUFYHSgOhWLWwlYlmcFjaoLavQdicYcebfXpQnQ/TW8bN1azKpqjqcliN9qFbDF/OUNsoJ1iOpSi26JMGZbOhdPmIR2LVtvi9Z3i9NB4midI1MpC0oYMaYF6cqGJJ0k1vtpsnUa18tn7IWiTsbpgSaLA1V8Xv+4dyQSfGZ9W0jWjatJJ81WC9Dj99j8LuTTcURzjQyMrAAABaBHTKW3HUvS1kWNS/+W/vpwrzfk4fXs4ZSdiQD9P5AD/Kw2k/ymv4c/U8489lJTpBCuq82wAFGt9gL4B27Y1oSGG1/wqj9bx6J28XKYclOkbUQeef+LHOAS0RaruLLNdD2odq/X0xElG+o2fp/fjAGkQHcFh6XXPH67YeI2pFPtpCBnbYFqoD2XgH3OIYmGlo1Z2FgPo4Pp3D1yCNxXcbC2aGoE1wN+mlFbgWdy3off0xp+ETJ5ZlkRpJIVTywDYomlZVqloiid6I4vEc7nbb8fHbjz0kiULN7DoAtnY82SKKnkEevrhLMxmJqJUkjexdDsrj+FdxhrO2jAjobfa9WgntfuN/UHHVl2B1hIl3Ycs7dww59RvtiiUyGeYFmvVO50InyqOxI4IA4wsMspLojM5AJfUBoJHNVup9GwKSB1AlApL6WBsrfAruO1YayPiIRJAsYsUdt9ROwPsvthKzCOVzNEtqbSUMZJ3aIHjbuvvjWSSCHKHSVko7WNmc+x7AYQ8Ril0oxBac2SANwh7MBhLLzqth0LR3bJwUPt7YDzT02Rk0RyRx7yWXiHFetdsKZdytqg/3wSf0xseKeO/8AbB4+kyHSP3VHa8Vn8GlkysZfeYnoPevc4Q1jeOePvKqxBfLRfl98Oxs0WUok65OMI57KOpCTrTfK4/kcBWZ2mjWXhTt6HD08+N/KfY4MilrsiziYdzH2hZWICmhiYEbyfBXzDNtdD2xp5tfJRdA3I3bGZ93OnVwMPR55WjCP2745cd3l/Ashn3EgJJONCTOCJyDur8jCkTqu8ab/ALTYBMyg2Trb9MPchZLTMBiDWiFj21bAYrJJqcuw81z2A6R9fX6Ypkh5rkHYDfSNscm8QdWpQEC9gP54BnZkNUXmONTXSr8qfljRyGbRo2k0DYaZkAoFezD3wvNnFVFcrayfEv8AUYBrGnSFKI3yD4n+vti50izRYDGiSCJiVcU7uKCj0A+ZsMeG5QllVo2WFgdyaMp+UM3yqTiuTyriRGcIwjNmIGyo+nc98XWKZZzJr1xMbdmO2nuCDwQO2HhWuZdS7PG8awyxqzrIo0gBRdN2YHscDE7yAEBRNJH5agECoxsdiPifgb3QPqMTN5p9wWdkJuGMjlRwzVvQ7A4t4iQGX8ASq1XJuWkY8mx8J7BfbADmYzqtqklEkerUGgZdSM4XbyzzGbIP8jgaTGMGNlbSqiMyqobTJet7B5BJ0m62UYJLO8btG0peDLMsqhq1eZp6EDckgmtuwONHIwQjygYMxUgX/u8vISS7bt5kbakIDE7dJ2w9LGbIqhW0OLRdD9LKgd3oUrfCdCkkgVscaySysGkcauobiQOqlmFOvJUX2B78VjF8TGgkyOJVadxanSXEX4YcqL03Zq/Q4YyJgBj8sS6vMU04FMtixYNGq9MXxrLnHpfD0GkdSJu1AhbYaiLB1A+35Y1MnNVjcUe/1P8ASsYfgWcsAM8BUknTIgJWzZolfzq8b+QLO5pgzXKfw9i9eXsNuDdj6HHp414fycfZgyHnf++CSEVtvXO2LZ7LSaQzqybgDW1k3f8AKsTKQq1bSSMOUUUB7Fv7Y03ph4iZbNpGbcO7Lui6qWiAQT33B4x3xSBlAktKmtozHa6W5K6TRAN16WMAlzsibBNBVasizoY2ASdjR2Dfli2Yy0rgyZlym3QSQOOKUD6cViLO9VOuiz+IKF8qFfj2Zn3Jv2GFJ8kYmUSgG9xR+Iem+4P1xbw7NOr/AIekFz8RHw1zX88dzDRuTo1yOASZGOxI349MVRJiZnMqyhpeq/8AThXYAcWaxmyFo5KQlWAtfUXuVPrjR8PzaqygqCKLI55VeSvuQbwtPKMwX0ppABIfvY9frhLnVW8MatWancmjQF7sfQ+2ELmndpVW9969PSsKTnUuof8AkPf1x6PwiNMpD58jW7DoQH+eA8xlZXNeXZ0B0vrjb5T6jHpoPtEGgkmqtPSi+mPNt4dmZCcxooNv6WPpgOWnVDbD8NtnHocSeae8MV5opWlNryCex9sZEOYD9D8/K2NjxnxmJYliy/w98HyOSimhLFNNDn3wyZgzUo2oGu/riYznz7KSoo13xMCsrwkoaTeqUcYoSicdR/TBMxlX0hidj2wjjl3p2Z2ZSfUw1fD6DB/EMoANS/DhAisaPh+eAGlxY9MOZ6ouzuFo1aPS/HphwZhJDfl2/wCn54Fmuo6n6R2Uc1jrRSFehCq/5zhxN79rz5itz1svAHwrjnhef0zB33va/S+4xXwzOhNSOLRufUe+GvuCANJqBWjQ98ObeyuTqrR+HukodXGi78y+39/bFfEZl1tLXSx6Ev8A9xHpfbCUI0rqff8AZW+/qR6YYyrRS2spKuTs/b2BHYYN+DPtPxSymJWy7dfxS1WuxxX7oHYYNms9I0aEExzuTr0bAoPmYcKcIZzw1svGr6qcvSlW5FdqwrmJdAom5G3kJ9Oy/wB8VuJyX01PDc6mplQhWVCIWY8yE9Tn94jj0xpnO5jyX8/ZyAsMqNpd2J+YoaZQOSRjIgXKS6WvyXBGpGso49j8v0xzIw/iMY6LOxSIHgA3b77UBipU8o08vD8DedFFGq+XGXS/Mo25Io7FyRqPoMabZ90+7xNHGqxyeckkTEr0i20gnpBIBPuMZ2QhikVYiVlKWFolW9SAeDvijyqVGhGVQfLRSbJ3tz9TsMaSMqb8OhBRW0SXyaW1P0rtjSyji73CBqvuLHH6HEeBg+sZgxp2BDDSPSsNZeZXlZgVGsuyXtvsoJ/njbj083PtpiWLyyPxC3YkAUfrfGC5JtdrrZR8XSNtwLvcYSlZkU65Q1gjSCd74/vimVljIdXZl3BBAvgVX641YY0c/IFKhTa6WU72aNk3XHqMDgdgFqMyOwsMdwO1flWEzIivHpDab5b5ux/TDHh/iAhj6wzgsQFDUBXvgLAvEHKSEigy6WIXgGurGhN4nEkQVlGphehNhv6nCGclDKjmMIWLKa7qeD9QcH8FnRx1RrrjFGRuABxt64k7OmfmuhgVB0kB1U9gdmXFJPEtemONNKHkLyfzw74qY3JeOQu6DqFbae9YRymfGX1FVtm3RvQf3GCGL4t4YIArgmm5RuQMLeHx6p41ckp8t+nNYWQSZlzbW3ucXWN0PluKZepcJUjW8U8ZllnEcNhVNADv9cJ+MRiOcqdg439jj0f2emy7nUg/Fb4vbAvtAmWLGM7yH5sBS9vHZfIXMqHYE8+2PS/arPrDEsEfpucYEqMLW+pODjKzM7MbY74NX46ssJO9YmOR5lgKGO4SmG3wYyssPxPzxMTHP5e46XD1XM/8ZwTw8c45iYn6v/yJlN5De+NXwlyZSCTXpeOYmL4M+bM8ZUCU1timQ3ZQdxeOYmJ+rn/VTOHrOADHcTBT4+jfh7EugJsC6vthaQ7n64mJg+D6h4x6Pw4dY/8AwH+WJiYvgz/J6KeA/wDqY/8Adjd8P+KL/bIfzs7/AFxMTG3D0w/J7b3gkzOjh2LDQ2zEnt74B9nxufZFr2x3ExvHlpzxJzpO55GM7ufriYmNJ7ZX00R/pp/vGNH7PoGR7ANOasXiYmEGd9oG/FA7A7D0wuD+FP8A7hiYmAT054GOpv8Aa2EZ/gH1xMTCvs4v4N/rL9cbX2s/9Qn+3HMTBR9V+y20kte+MWVicxufmxMTB8H094n/AKy/TGH4h8Zx3ExNXDmVUaBtiYmJjQq//9k="/>
          <p:cNvSpPr>
            <a:spLocks noChangeAspect="1" noChangeArrowheads="1"/>
          </p:cNvSpPr>
          <p:nvPr/>
        </p:nvSpPr>
        <p:spPr bwMode="auto">
          <a:xfrm>
            <a:off x="155575" y="-1790700"/>
            <a:ext cx="49911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xQWFhUWGR4bFxgYFxwfHxodHCEdGB0eHhwbHCggHB0lHBwdITEhJSksLi4uFx8zODMsNygtLisBCgoKDg0OGxAQGywkICQsLCwsLCwsLCwsLCwsLDQsNCwsLCwsLCwsLCwsNCwsLCwsLCwsLCwsLCwsLCwsLCwsLP/AABEIAMIBAwMBIgACEQEDEQH/xAAbAAACAwEBAQAAAAAAAAAAAAADBAACBQEGB//EAD8QAAICAAUCBAMFBwMDAwUAAAECAxEABBIhMSJBBRNRYTJCcQYUI4GhUmKRscHR8DNy4RUkgjSi8QdDc5KT/8QAGQEAAwEBAQAAAAAAAAAAAAAAAAECAwUE/8QAIxEBAQEAAgMAAwACAwAAAAAAAAERAiESMUEDUWEigRMyQv/aAAwDAQACEQMRAD8A+TZXLBV1NhLOZkuedvTDck7qKYah6jCcsqkbLRxtfWMuPvVcvmWTjg8j1wzpV9x0N+hwbwvLCjI3AxQ+IqTTICv64J/St29LysGGmTpYcN2OO5bw0L1OwocUecWmFIHA1xk1R5GFWywYXG1/unkf3wfSnpzxHM636e2wwcqQF83b9lhz+eLeFxoFJJHmdlPbCfiAfV1n6UcL+n9w5nM6WoSrfowPOJF4UAoeVwgPA5JH0wDKsShVgTGO/wCyfXD08aSaRI+gqKDUSHA7j3xU7K9dRGgChQH1ITcb/st6H0wVoYZZNTllc7NGBZZv3T6HB81kVSALqCIxDan+JvcKNwMCgBjkRjTOgu1O0sfej+0BisRu+ls9CxKaPLUxjpj1Wx7ke+E8t4fHJKNT+XG4JUn25Wz3B2xpeF+Hw62mWRnCHUL6dO+2tj39hgR8OaUN1R6JXZoypJUSgX5fGxYcXsdsOz6JfhTxKaKPVFHCQ37btbetgDYYZy7xtayawuYClTGtkSLsRp72fT1xqxZeUJCchClPGNcr6SyuNnUljS0R6cYD4hL5cpaILqh0Zjp+EMNKyhSeVsg7e+Ab8dl8G+7xSeWJZGYD4lChdJuytknDkGXEpeKRPwjpzCsrgaBIBsCdqN8eowp4WsInGZj+9ytqLCNYSeeVZrojetu2Aw5pyoRomZWVo2QfEAj617WNJat8VKz5StHOLHEsaRBiolDlmZTvsK6cP5HKfeI6GpDGzANR0mzfI74wUCqpVI5QWZfjqhRv05ONvKZi10CUxFHcqd6bUb3I7424sOfo6qVpjZg7LrJN8Cvfvh2LwaIwxuZgHf5ewPoT2wjmW1aNTB3CtqZTz+z9cNZeFKCvqHve1kemNo83Kk5cmYpBqo1uCDsaw74V4n5UTg8lrqvi9d6wvJlNLMpOwYLf8/0xpy5h0bS8atGdlFdu1Ed8OzU70WzzZaYDykdZiQNNCvc2P7YFLkpXk1xrqSI0K9uaxMwqxPI0f+1fYnn+GGPEDJEIniJ0BRxxfe8LP0e/sp/1yRJGJHSeUPGEmkDM8irV7AD1ONPx1hIsTadMjDce3rgXg+X1yaV4jBP1OFTgEMcmXUl1PVwcNZPxlHiKTbkDY4P4f4l5rNDNvZNe3tjDlyH4xQcA8+2GJ25BGEDP27YnhElzBm2w7FErHU3+mn6/8Yez2Sjlh1wiiMI7VpvtGVYgNxiY8e4N747gPHi4cyy8H8jgxeN+RpPqOMLzRaTyD9Mdy8epgMcx2bntowEopUjWh7jtgIySselxXodjjmdqMjQSD3xT7yr/ABj/AMl5xX8qJvuNVtLARIekcnCbzQq2nSRXzA74mRtCSnWp5HBxFycTHV5mkDlW5w7dKSRbOotgObDC1kH9RhQZOnAc0p4bsfzwwwM7hV2Re/oPXA5MyqsVUao/Q/zHphU5vox4oGUCNdOj90g39awWDw1wulwGFXpB6072B/MYr4YqRuJV603B/ajvuR3r1w5kPDh52oTLK3xAqTVftPfA9sVJqLcgb+VMyGZn1ABRoF+aBsKv4T64YzccTSRxCTyip0xgAtpYn5m9zzisCoVkCStIsZ8xl01RveSM9q7g8jGv4bM7Ss0MOXWXR5jZogta/Drjjbhie1Xd4oqzswqxrNHMjKusCZIyNUcq7BhexRh/AnAc0dMXlqFy0RIcCQkyuVHSaHG/sBvgX3mJp6BlKyalnlkNsxY7OV+UK1H1xM1RUPmH82QEp5alVYUT8ZrU3GxAPbfAfocTqPMk1xxSTJHIh0kr3WQADVpbUL3/AExaXNStGqt5jDy5gJJFIvUuoqt7kDTeJ4KraoqqMh5E0urHSjL5o02QbNOBVG/rg0UUXmKxOYMhJUCcrbq6OppBbLRqrJ5w56K5okrSSGCCfONHJojUIiyMKcKU1UwW9JHGJl/DpFZVjkj1RJIZC7UrDzXQkbWRSg78Y5lMw3kwhDm3JQAqJFjqtgFOgsy+lH+GGfDMuroCqprEcagy6tNMHdltNy3WOewxUjPlchfK5d0kTXKroDr6ZNQ6Bq/pj0GTzGZihVTF0gk2VBBDb0feyTd98ZRyyKxGkISER9IYgMzaiVDb/Ao/jjXy6sD+HOSRSAbqSPhA22P1vjG/CPL+Tkvl0EjWFCFjQCjaq3O/c8Y2ssAFKlSCqluoWNv19vriZHw09VR61AAQg0SFJBYC7omzweMcnYtSgsV26Sb37D3xtnTzW9lctHqcXWogt1cFjuL/ACrDLu4R7BjZRdj4TZoc7WfbBfJ0J1x6gSSWBB9O429dsBnbawzMo/01buwG5r0X+f54MT5dlMrGesqLZB036n4m9zgyZ8mN32Vl+IEdLfl64bgkZPLKjVGQBsNwx597vGd4rMSzL06VbehWo9gcJUulIw0rjUep/wD2qPQY0/CZYS2mIaHXg38WBZBUSQAk+d6n4Tfy/wAMDzEcSSeaGog/6ffV6fTCw1vEJ4A/mbiUbaff1xlMrnpUW77n2xbNT9RdqLtvXZcOeUyZbzVNsx3PpgMU5AnLFKphvXrhf7MzFQ4b4cP5bxC4fMO9bMMZc+dD3pGlO/vgEZmaiJdiBsTtiYP95PyqSO22Jg6Vj59L4aw3WmHqDg3hWlSdex7XiZfJELrL6PT3wfSxUUUkvt3xzZPrr270TzcIstrB9BhnwvLKEaVxYHAwtIsZNENGffcYbiVgmjaRP3TuME9i+sCizCuwBSiTsy7EYIYWLMjxtJp+ZRuP747lWhiYPbFhwrDvhnxbPvGqhCVL9bMO98C8V87T9yBZQmNH0KJUPJ3DD6jnCeSyhnlpF0rya4UDnGlLli4R9QjdVuRxtt2uuTikyBQJNYptvOisH6Om2+DBL+gs1KzTKsC6Ai6V2okd2b1s+vbGiMv5bBtMduKZQ9xTDuoYfA3thWCH8OXXJsxAWYAspA7MfiS/cd8OxiFIoY1j88MxIBJVXb4WbbcKo2+tnjDhUJWuKRUiMUKH8VA1yORuAzGiFHoMWTwuR46kVVGoGKNWXUjNvoYHqVZAponhq23wdAvnpLo1FWYwaiPx41tau78xflf5tPqMDaLVEPL0hWJZtUyl7FjzJ2B1LRulAAs9yRh5pbgjqJQscYkihcA+VGourILSP3Ar5ieOBjseXLMxIAYqQ7AaX1RaV6dRAXWjI9n9440VbSpj8w2aJ8tyLYbuI0I1lpA6MVAUhg4ujhfL6yxYhgymTspK6Y4FA12VhYA1qJJB2Nk4tG0snhqnoVW1sULB3JBIZmFOFBNxrJekcjbBngAto7DKSywiNbs0sdlbYnzGXZqJCsaFYP4Zk6DMyrWtidepwSoCAlnQnUC8pvTzH+eG2ZI3Y6jaEWS7sdWlghCqD07uSuwGqO9yVCG9kGytMum2EYVFnCICAq6qq2YNpBA2HVVHe8VMZpVeKTqIOh4Nlc0ulb0nhVA/LveNdlGm3UKg6TYkAvdlYKE01eknijGgJuwDw5MfGSV1Eqza9Nk2S2lmIVtJAG/DljR03pxjLny/Zfw7c/6iXup3I3oC1YAhQANANVQPrjVgyTNQQFiCfRiexNgfDfB7m/TBAruwR7YDbSyKGGkDYMLrYbke+1nGrl8oqAXve+1FSw5GxBWr/lj0cY8XPmtBSgWASlBbBVtuBY5/OjiQqL1lgGvYkbMTeq/Qdv4YOiq56yygDkC64A78VZvHZJEQEDfajRtD6GiLBHNc7dsWw0rM4TUoBXUKamBWuen1J7XxZwF2kiIlAFFaFbhAaIH+c2cNR5MksBp1Lvpbt632s7b9uLGFs2dBOhtIZfxBYYKT2HYmu3a/bY6PsnmM1fVHcbH46NL9fb6YFl0UIXKa1Ugab4vlj7nDD5coscpUGOwa7+2r3OO5jPqR5q0JPhkjPDj1AwK9dK+KmLockg1akC9QHY+hGMfN5glmcjqPb9kf3wzKGcgUq6RsvyoPU33wxlNMRMUoBMh3btRGxB+uEr0p4P5RTS4BaQnfuMUyeZEJeCa9B4OM7NZdopCvcHav0wXOzFm1S0WrZR/XCpzsWWRNJSOxHyWPfC2TTzpAo2UdvXFvDozPKFb4BuR7Ye8QgEEiyxfBwcIy+Y8SKMUCbLtiY9D9yik69urfEw+i8q+O+JQMyKU3Uc1hbweAmUbEVvjWMcY4SaL1rcYXlJ3CTr6dQ0k45v3XZl6xneKya5TX0xfORrGFA2fkkHEgybq+orqAO5U3gviE0R30vq99gMI/siuVaSQG1Eijm+354bRylLflnssotfyPbFZQfukaxgm2JeufQXh2DLAwoklmrlf1CjYD2xUibQ7LQyJMxUuwKyAakIHYkcDFss6RwPoqTy6NgWNRsA/Qc74r4enmpI0KNEykBdLEqxPCkHvW94JGpRXktLTaRoHplF11RkaWF1hp/iRs7+QRoimOpmcKADGBep1+E7XvXfHclm/MUImoR6iXy60NYNFxC5FrY3Md+tXxgXmMyTMv/ctIAC1lXRRvRjAuuONsFzWXVtCRHzocvFqYIG6pG3YkgXu3ccKgwGbJ1SJmGjVkkBCqxHQFtFiQKRoYEXe2kC/UlzJ5dmN1qaTdnCDreMFo5V1EFQw8wFhuxjsAE2F8rDTK0ja5Qra2VRbqtiRCWBDuoGrWNyI3Bs1j0MGQKH97Y0R2F6WpgGJOth9JGOnubjLlcKw5NVGxJZlYturfGUVvkoKFjut+bthiBVFEqmrsBVAlVWrDbWqLyNyg23w0uQYgqCe53okm6+L1PqPTBIvCT6E/FwLJ7b3XqdybxbK8oQERLBiSdzfG7XwxU23STWq/hBN0QzcBQ1vemiFMgZgGvgodQAJu2F2TZ7jYyvhwBs86rDHqOw9R0myaPHfY7Ydj8K4HHAa997JIp7BoewOKnBny/LGdFkOrelY2pYqFc1QUvSg6RQA7Cu50lXY4WN6ejUAb1MADfCn5R7Cu/HfQy/hyrwNXJPoLreu312+mG3g4uuy8C69LAvjbbbGkjz8vyaz4o62AbnY2L9txsw9q2vnfBmO9vv7Vx6c9u9ew5w4sYA2HB3uq9gbP6XjkuXFEsbK0ACxA78Nx9OO9jFeUZWWlZsyzGlVQwGnVWnnatzV16/lxgEg0At0uPhZSKK+1ci/2hvtg7Tcqqqa2uqBUCyGX251EqffC88RvUasUdI5aMAbqwNAVttZ2bc4cosDnzZ7dhpBIGtQ21M3A7gFt67YoYBGX1ASaOl0qtIJFst8jtq2O47Yr94C0Uoxv8aHYA8EFjxxam/8AnrGRgoIJVqXURpAUnp1PQdl+lXXJwxJpPzTGziNw8TCiWuqPFj9oegwHL5Al4xRVZLKseWoXt+zf9cayZWuUWanXVS8wuBpMa/KLu6F33wnmMxQmhJZ/LcGJ1qlK7bngDSMPdP0DkkjeOQaRGRs25O17E33BwjnaZEXUCUu3HAHYX3ODnMPM2hQHZviCDSGruzcn+WAiGkaSRdWh9JS6C+9DfAeBQZaSTdO+2tzufYXhvwXyoiVmAMjNpIPyj1wz4p4frijaEEslFR+6dwfyxn/aIh5E07uFGvTv1YR6T8YyzQTMqkgHivQ47ls8pgaJtzyuC+KTGUqZSAVFUu5P1wLw2DzH0RjT6scCvnZNFkA2Yj2xMM5vw51dhqJo845gw/KPm48Rk1WHN/XGh4qLhRmA1HvjkkNWWy7AniuMKZ+d3oFSAooCscz47HuzDHhEC6JHYsKG1Gt8JR55x3sejAHD+UzEQiKOWXvsOcZ0pVm6BS8bnCvw53bp5Z9IVium+8bEH+GG/DMx1Fg+rUCriZWK6ed2XjAvGssorrUBVAC8knvxxh+eSaI5aKAslotlRsxY2e29Yue2d7hnwvOeWw8uEeTbMTG/mEEgoDR3oE8H1wjFDGi+QJNUkzr5lqy6UG5B1VuTh3x0xQsZfKSRpXKgNYFKAGI0kUS3fC2emYCVgSY1MarHJUg1N1FbYXQAPBvfDpTsEZVmaeWizh1jhKMaViedS9kUAelsMbUEQpZSwejZlUBCWjauqO6zK2L2pqHN7YTYCFUo6aYl1hYsiyIAW1xyVdCvhettsaqIrogHSgQ0yawEjcruySDzFHSfxAWW15s4qFaf8F8HeeVPL0qyaTSsdNfEroTuY2o9z8KBjeoY+iZX7MIg012+nGw+lD07AYY+w3gX3bLi1AZt6BJAvc1ZIFmyQOnewN8eiKf5/LB5Y83OXlWB/wBGT9kf8juPQ1i33AckCufTjvQ4r8/7a7j057f2+uBhr/z/AA3vipzrz3izfuwvjTt2/jz798ckgFc+lWfX+npxh+cDez6cbfqPTC8q80Cwvcb8cntse4Hvi5yZ3gVJFdtu24IPp7fUbbYFmF7KCb4u9/Xb19xx+uLyIRyR036HUo5BBPxAA3RsA/TFc0u2gkbnSDbAl04G4obEDUObHvi97LxJGQ0LalbbVsa46TXbg0eKur2xU1vfxBeo3elh01oAsj05FfpcxKerdlci9NHdhevTRrQdQI25FHFPPTSS1XpAsEFozVMdzdXRHfetrw/I5xc+/EVoHK6QLtCRuSARQrfkjY797VaPUUVqTqZEWiQG21DY7EkigSw39MXzsDsGDbJ0m2GkKRQJOoroLFt13+K+2ATO6DUz6esJL1sWQgFVJEYXqKqd7N1ud8Es+Hl+rSrHGVDoSrMY+vfpIsPHQHqCaGxWu+AyZoddg63j8tgeGI2V9ABkugDWkb98Egya2RuVYobUiP8ACkGz9NXpOzaif645miAGaDQSGHktGgsKw61YhaAHZibO/qcPRhLLxPIqBeqtSR6yEDfMVAUln3Pcgb1g2XyKsYmL6wbjIIAWOUi1Gniu3HIx2TOBmKhbBkEiKr9SvXVXlq+xNmtvywKTLOzSBukSyAkORGpc2VC7Mx7/ALPvik9g+IB0gWRh5cwcxnpCl1HUDVDgirGK53PAuZES1kjAlDWq6u5B/qMGkyMhy8soZVkiNMijUwWyts7Etdg7XxhZYIpMuzKGaSLS7sx3YH4huTsP6YqUui765CtIxvpULapXpqO5wxF4cXDKsyjQetEFUL337408m7CeRt/KZA6kklRW4A7A9sKwSwpO83mp5bqegbtZ7V9cB6XzOYGXzAiCLo2skWSD3vC3j15aVhH8L02DyZpZtBaGQsmwI2BA4vC3iyvMwaQogAoAte2Hg1rZdldVY9xiYwUhiArz/wCGJgwPC5Z4ZDpRpUJ4s2MQZbMeaY/M+Hck8AY74R4Y0c6NIVCg2TqGHctnkd8z1bsKU3zjmyft2LcvRdXshRPGTxRXvhWaVhL5Twws11xV37gjEj8AmV0LqApIOrUKrn+WOFvMzYo3vQP0wsqtnwHMSQhirQspBo6ZL/Rh/XDmX8Q8tQFlzEaMNvhI/IE7flhLxfJ6HbUwL6t1G9fnh7xTw6oIm1KAEvc7sT2A+g5wSXsWy4aykzCIBZNcaklTLlmOkmyaYA1vvziZSZggUPlpPxvNJaQKzfDYHmAAfDV+5xrQwSrnI2GtcqsQJIPRpEe99uf54WnSQlYip8jXAIQRsfmYr67Xf1xeM/KK/dL1jyMwyMNtGlyTIwZyxjvagKAFkDtePSfZrKLNmgokDsrEb6kZQz2CqtpkTSL3FbbfNv5vI+FkR6TEvW5uQLZV/NSNUWQccnpB9ce6/wDpvl5TnI/MWTQiMetiy6qvUPM1Fdm0jQVHHPc7kFyvraxAAAfKNv6Ae22KMlfrt+QNYORXoP8Ak7f1wvLJ7jZq3P129vrjOJ5yQJk9QNztv3I/w4EOxNb1VjayNv77cG8MsQBv2vuNqJW9/Sx/DCeblrVTBdBX02vbcWAVJIPpi52w5STtR49QvcAruPW7IAJ5ZTxvthWVihGzPTUenUdgdLA99tie3G+NFG3NbnUaFbH4ZP0B23GxrAZ4yVoHnUoJB3bey21EjRsTQ25N4c5FeBPQDu/y6rb3vSDRBNFaJa72IwmxAO42TQxKuNlOzLW1KLsEgXXvh5ulqLAsdR31jU0SaH2+a1F77HGXHTtF+IT5sbLux6/iWm/DNuNRF8Cu/e5UXivmMu1iwpOndnUr1qwKnewvKqVsXq4wvmWOpBbKH8xTrYEEb9LkspAQP02L6tu2GJJR5epiQr+W0pKgq/mDY35fWwoWABv9LxkeIaCs2tr0ZipAQ2xbWNfTp3Og9I243w5oskPQIzEJ0h5bVr2L+VcbagVdLAs7UTV4XXJCQB+plmkVD0sCrWygyKr6aVlIoDg/lg65cszqGZg8iglfN282MSeY4E2ym6Neh3xTN5Q1I9SuyWoXYtKLj6kLq5KU5NU3HODR4s6CND5ZuiGeJ9QRQHCakplAYIXtfi7drwPNywkSxvoDvCJFLSFykgr8IFmNXTbXfUB2w/nPCUj1hQSBHI3nCOEBWRmAQ1EACQBybJbbAcnIhzMKFpvLmiBUecQFYht201ZteBQs40l+s7PgWS8SJWF2hYmMvGVjiP8ApOtCjVdJ7XveOS5lVgTLsHKqb1sUiYEG1oOx7Eg/XbCGSkiky0nmqSyPEWdnYsQz6WA9AFrYe5+mh4sUiEj6IaSZTl9IWihButG7AbHfuBi/qKT/AOpMZp2Xy/8AuFKsgDybeo0LueTfucZvh0ZJZYWlclSGCRgdPeyzY9Bks+kXijUY/Lkbd7HBXVs10BqIv6DGR4FnVizegsoi8xrO1dwDfp+mLlQBksvrUBU6SaXzZqBPoFGxwx93dNPmNFBqJChUs7GucdgkjdEXzEUwzMeogWpN2p74c8az8GZK1KieW53buvNjDH+imd8NaJHeeVnCtQCtV4vlfBIZ0jlUFQWpgTeGPEvGMvN5sRk0g6SrVsSOcLp41FBAI0cOQ9msA7L+ITiKRkVFpTQ2xMN5jxXJSMXZiC3IrEw/8S/yfG3miGxib/8Ac4kbxk0sLE/7zgediJkaheGPCV+P1Axyp7d63Joz5ev/ALLf/wBD/fA8vCrkhYOObciv1wpGzaxzd49Fm4w33hUHVSkDv2vFSam3GXNldIB8gEE0CJGO/wCRww/h5Gr8GNiosqJmLADna8dyCvDHcoKgupUH2resNeSEzMmY8yPyiWI6xZDDgLz3w8heVLjKHSF0RWV1CIzSWQRfF1x2wKGUFoV8pKk+C3lOmzp/b9R2weOWN5Ypg5tUooEYtaggDYVvtvisGWcxxHySGR9WpyEAXVqoFiOT39sA39j+DHzSiiKJFMjA35x0lVMmqhKATQofTH0D/wCluYI8QRAqaSrAFFkHSEUqTqlYDmgK7Y8h4fNo80xmAAyK40LJMYwNiDoTT17AsWB5A5x6f7D57y89Cra10nTTUi9RNKsa6mPJ3d9ttsPOk29vtoYEevP6d/1GByR7mwOR/Ufzx0yaeewH88DD7gbGtyPXVx35xnIm2fVGA3uqsEj/ANp29C3/AM4FJELNha6QdjZpgG2324HffuMMvMNNEAgC9xdVyavfe/TCs8t0COiyzj90mx29bP5Yqaz5eMR4RRAAuiGGk7kChQvaiRfxYRzEbjWWAC+WLN8NxdsKIu+fTjDyTECzs1Ej11HdhdbC64v6YSzqqQQLpgi9IPGq6AFaQPi1bA4qajleOCPlgWPShZTe/aMnv1ag2m99lxmLAOnUkStpJAcqQesb9G9+XZ6drO+GZMwFBYkmmtSeAU/CXjeyNwKb174FPmGZ5QjUVLRkKSbaagTuRwexNDQdtsOaVvEj5atQ0Cg8tWFIK6SYr0r0gsQDW+xs74H91RnIMRA8yPq8oUVKkyVcVhdYrUbPV2xoSSljG6UyeYGXUV0kqGQJGG+EUrHYE7c4zZY+mOPQrMwRtJjOwUnW4tQSWbs1DajeLidjpyEVRl44gxKiZfwwI16rZSRbmtOwLb9sYmXWBnyqkLUm0g0QWDrK7/h9Ioaqq6r6428u0JIYhUR3k1BKLFW6Y/LKE6Qo6jVGwecK5mZQw8wuoCSM2mWVV2vy1Gs9TUBxXxb3WKiaB4f4THIqdAp0dvO8qHTGQxVEP4VXsLBN9W2LL4NE00UbK0YkaVaMMBLCOqazENII1Hg8CvXC+RywljiJc63dgxZIn6I01uVBQm+ALPN4bj8Os5dtWlp6CAxLqTYkktG0XSEKnYX1YdT7I5LwxGCK1B3y7T6vKgCqBekaTCS10LOoc4FlPC1dI2V1IIkaQ/d4RtGFJ0gpfLabP1rDGXimMCKmh0lfy1jinmHILH4mZQKFkdr374rFFJEY9CyOAZEURSRzLZrzFKtEpIO3Jr3xpKzqmW8JWWSBUkVFmUtpeCIsKJG2mMA7C+2FPuCoGeVx5YlaJBHDFqYqTvuKw5lvECMws1sDCCnlnKkKg3FfhM1VZ7YplM3GY/LkMEoEhkQrMY2BPIIdaIxfaO3c39nkhYGeWo2oIVhXVZF9Q9vbCp+zcvnPGGipTQYoBdjVsPpjczeeWejmYJRok1IYWV1IqqYg+vpjGyPiIOeeVwUXqIDfSh+eHNLaxosrK8hRVjJBIJ07bbXgviXhc0LIhEZL8UMKwTnzNiw1Nv7749T4tIDn4FsbBRvhn5Vnx/ZeYgEmFT6EcfriY2vGctmPOfTGxF7EDbgYmCYj/k5PimbkkYfCEv3F4Viy7Kb1qPzxzzYr3DH88E8T8OCIki/C36Y5n9d6fod87tRmH/im/wDHAI3Qtt5rsfQ1eGooRJk7AGpGN+tc4S8MtHViCA3Bw+ymZT0mXai3kaqHzyFiB9AcHVNIXU8MRkAKhYtRF8We2AeHZOVMxq0nTvqY8FTi+YMUwUayrxkrQUsWF2KrDkTprNAworZhpXYyMrKj6AAN7FDuDeM3MeGsSyKC7KQyk8lGF3v6Y1M9mS5dZIx5R0kGVtBBUabob7+lYpmJPxVZtYMiCNUjUxrp+HTrkBNEdwDh3BLWj4O9MhEyRDMPHKFLFVYx9MiNQNhtTUK5XGnk5gkwYdBZy9SIA41MWYBHPSpYA+Y4AAoAMTWMDw+Wo7jBhkZnRBHQ3QBtDyH8S2BoaSMaUDLHXUPKkZ5o0LdcitpIAuy8oIMdHkm+xxUTY+9+FZ8SwowIJApgP2l2N2AffgYYc/Tb9a/ud/7Y+bfY37QeXIVk26QGUbgV1GjVuybs7WfjIF6LP0Xzbqj7jE+Lzc+ee1ZQO9EbX71/z/LA9A3O+qh+lbccA1/DFj/n+f1xS/5dvTFSMbzDacggDa2J4HTydRrub/zbFXdq1GgB1733s9/iXi1HsMUlAOx4sGjwa9fQVwBgLNVt2qtj8x9Bd/kOBi/FP/IXbzFK7Bgqsm17vV2wXsBV3dV6nC0LDpB2kXTq4ssTubokaV3FVZf2wzrFMNIFcqyjjYkUdtRajXtucDY2G3LCydyD1EbtuNI0biwKF+uLxPkXfM6mWMM1yM46r1IgBUHk6SVu9hteEYSTUkZI2MKAEGlCnqroVaXq3JotfcYbmVTqUrTc0CaIoBFo9iOosVF173gU8ATdW6dBB26LagUF7WxHGmwACfZ5D1d5yFelZVaNdLA6ljCrpUpxGvSSbMlgkHCuezaaXdFIUx/IvUZCa1GVAVACjs257b4J97ZXOpdRiUqSAdKKd62GmwaBsKKWj64GuajIiYndD+LK/UxXk6WUsAWJIrVYpffC8T8nBAruCltpMSdJVz5j2zN5jKxCqNrFWR2wCWV1jDJJr82V0TSzBjtpLapdYFigdIA352xTy9ZhRT+JNZIkJNKT0jWgEm9HlqqiedlpoC/7bRZckA0GjKhrNEBXAJ9mO4xU4pvI7lPOgkiRQW8gM2kJrFSju8ZJuuCE/jgGTzwSSJVUiKAOSquWZnO/WulWrUF5X5cdOdEqSeYdnmEkjRDVaKKVCLDJXYla4w34vmEcTSkL5HldHwkvK++pTza8cj4cVImh+G5u/upEwRULyZj8QK2onUQy3ZB/Mb4X8PzMUkebneGMgaiCwslnJ0gA/DVjjA/HckqJllQszyqWImKmga03fw9+/bCXiGReJVjJIWXrCxMWBI76SL/gcVMpY0cn4NAJY8vpfzGj1vIrlShIsCuMRPDpRIsBzCmVhYSRbHrzzeA5fxtkYyeWryMFV3UnVpFX0HcGsFGZjOZlzZmUgC0X5rqqIPGHNKysmRxrZHywLISCYyRuPpikhgZtRkmjccFt6r3xp/ZDOu8rEkBRbsa5J9TjFaeObNM0ppGY7jFaMeoh+0+ZCgDMwsB3ZNz9aOJgUP2dyrAMNdHjExGcf0f+3xNvDGHJUD1vDGczI8lYh1EG7GKxQ6qKrt6udsFSJmJVXUH0Axzs/Tt7+1PCJXjDdNq3qaGBZmmNvIBXCrvQwqCQ4D70d8OeMZSnQoNnUUB68HB8P6tHKGUkKz6Bvrbb8gMH8GzDSMQxpUUtpSlLVtVjfjGfkZNDlW4PScMFhC6eUdTi9Vcf7f4Ycv1NnxseCtDMxk8sRtEwJ3JtWtbOrkqxBvASkvlzidjSnWjs19YO2mzZBHpgbz6VcaY8uJBTcs5B5AHYHA/DVjOpgKSMDW7jW2+w0p8I/PFfxOfT2XzdaZEWOOOgztMtjzQSdUajdiAdqHreC5JlCyaS8bJoHmMAX/FJOrmoorIvRv1DffEyrt5TTRnziSLDqCxRdmjAo6ex6e30x3MJ5MkkaLZj0rqlHQsLjUEmo7EWFrm1FYZNXw7OlEpnrSpH7RjiS/MokEAj/TA7mQEbmx7XwD7SSMgBpSvSR2U1YAN//IKkfFj5rDnVZ2etSOxuT4S0w6k1gf6cV/Cv7oJujjVin8tRrUovQNL2oGttbbi6UJGVBro800aIxcv1jz4S9PpkP2iF0wo88jtjTi8SVhz/AJ/nrj5suaY6QVuxuAAWWwQGvfpIUm+q6ar5JMt4lobY6OPiJ72LF0dqrTR9ffFyz68nL8P6fSTOP678YG1cm/Yj/O2PNZTxBtr47E16XuO1gjGnFmzxuvej39Nv+MazjHmvGw69m6323PFAVXtf9cKbcDax1Ei/oAO+9fzrF2mB9j6Yq0gN6rPp/nYYqRPk7oYIQdwDvsGpvU3sxAvbgc4rLGrsoTZ+nQd+1WxqgiiuVIs78YjK10BqAo6SCePTav8AOOTheaRW2O29k0LJPYKu3/kTfuMT461nLC0IEZYgaole3aiVY/LZ5oMdQUiiRucXOYjKxliSyli0jvTFTROjQ+9npAUkLRvnEE+lQNVKOAtNTGuocAtW3UduxO4wHOBW1EE0QBbEfiP2sdz2L7Eeo4w/HR5ANknSmXZyhLEBUMavsNeqksg7bKx5vAvDwI9MTpa+YGmr4iqi1UpV6b3JFgjF5ZmFrLbEsJCjPuxqhbb6hXymj6XiIwmVmkaMSNbM2n/SVdh7htgFX0w8GirIs7RpJJqkZ2kLxMKiQCgoatlqyR7DGaMn5xkdY9UaEnzAyK+kdyPhfb1H54FnLUBgzDzVI1VRZb31gc3XxDc97wKTOeVljCoIaRrd+zKOACO3rhyBM/rzMolaTzRsGCjS4Ufuf2sY05PFdbZiWMNaIsUK1uoO2quRgf3Qfd4Y/LQTzEFSBRRR8xPNnCU/R1+bqAOnzksMp9GHzD3wxjb8U8NRcuk2YLF41AbSQGLE7An2GMTP+HGo2UNKkgtSRTD6kYu04kjWPMSMF1ahIOoNfr6HGt4h4qq5VniPTtHGfpyf89MA7jz+WlkhV0j21iiGFH8sY6wHWFYVZHOPVjLM3h7STdTX+Ge+M6Lwqfyy7UygXRO/8cJUsei/6rHHSAghQB+mO48SREd9RHteJgLweJ8UsotcemFvC0bzAQD74mVzElUBY9xgrlj8T1+6vP6Y5v8AXa9TAvGCPMNHDcPiDlFUJZF0x7XgSwsBaRX7t/bBcrCWjaVyTpNaeME3RcwmYUXd21H0X+p4wdZW8tmjARQd6+L8zguR8SDOFZECNtQGKj8CZ42+A7H6Hg4ILv1TwHOKkwMm6OCjk77Ntf5Gj+WHGy5ybNrplkLIUHdOzf2wlnI1YgR7RqK1sKv1+uGspTWyt8AGqZ7JX00L2N8YcK/s1EwEaJHriGrVd6pXO4GhBWkAdycDzQlZXVQYzEdZiYdbA7+azHeQ3V3wKrDmQyylHeOVvxOlnag0b8i6+VvXHWM6RRq9feYn/A3BYp84c3/p+hPqe2LxEvYPhk5jk1R6VkLFZopPgUAWWb0AbcHtx7HW8LhjIRUkTqRvIDltTEEK7vXBYKVCgkqtbHfGF4jmC3meWVclg+YZRs7XdKvPlKf4nf0wTw/MhRaBdetGWGQEqDzrXvQ2P0Buxh8aXKdPQ5eQxWtJuAABICF0qT2YRk/ii01AHVexIGGlzgDUFYHSgOhWLWwlYlmcFjaoLavQdicYcebfXpQnQ/TW8bN1azKpqjqcliN9qFbDF/OUNsoJ1iOpSi26JMGZbOhdPmIR2LVtvi9Z3i9NB4midI1MpC0oYMaYF6cqGJJ0k1vtpsnUa18tn7IWiTsbpgSaLA1V8Xv+4dyQSfGZ9W0jWjatJJ81WC9Dj99j8LuTTcURzjQyMrAAABaBHTKW3HUvS1kWNS/+W/vpwrzfk4fXs4ZSdiQD9P5AD/Kw2k/ymv4c/U8489lJTpBCuq82wAFGt9gL4B27Y1oSGG1/wqj9bx6J28XKYclOkbUQeef+LHOAS0RaruLLNdD2odq/X0xElG+o2fp/fjAGkQHcFh6XXPH67YeI2pFPtpCBnbYFqoD2XgH3OIYmGlo1Z2FgPo4Pp3D1yCNxXcbC2aGoE1wN+mlFbgWdy3off0xp+ETJ5ZlkRpJIVTywDYomlZVqloiid6I4vEc7nbb8fHbjz0kiULN7DoAtnY82SKKnkEevrhLMxmJqJUkjexdDsrj+FdxhrO2jAjobfa9WgntfuN/UHHVl2B1hIl3Ycs7dww59RvtiiUyGeYFmvVO50InyqOxI4IA4wsMspLojM5AJfUBoJHNVup9GwKSB1AlApL6WBsrfAruO1YayPiIRJAsYsUdt9ROwPsvthKzCOVzNEtqbSUMZJ3aIHjbuvvjWSSCHKHSVko7WNmc+x7AYQ8Ril0oxBac2SANwh7MBhLLzqth0LR3bJwUPt7YDzT02Rk0RyRx7yWXiHFetdsKZdytqg/3wSf0xseKeO/8AbB4+kyHSP3VHa8Vn8GlkysZfeYnoPevc4Q1jeOePvKqxBfLRfl98Oxs0WUok65OMI57KOpCTrTfK4/kcBWZ2mjWXhTt6HD08+N/KfY4MilrsiziYdzH2hZWICmhiYEbyfBXzDNtdD2xp5tfJRdA3I3bGZ93OnVwMPR55WjCP2745cd3l/Ashn3EgJJONCTOCJyDur8jCkTqu8ab/ALTYBMyg2Trb9MPchZLTMBiDWiFj21bAYrJJqcuw81z2A6R9fX6Ypkh5rkHYDfSNscm8QdWpQEC9gP54BnZkNUXmONTXSr8qfljRyGbRo2k0DYaZkAoFezD3wvNnFVFcrayfEv8AUYBrGnSFKI3yD4n+vti50izRYDGiSCJiVcU7uKCj0A+ZsMeG5QllVo2WFgdyaMp+UM3yqTiuTyriRGcIwjNmIGyo+nc98XWKZZzJr1xMbdmO2nuCDwQO2HhWuZdS7PG8awyxqzrIo0gBRdN2YHscDE7yAEBRNJH5agECoxsdiPifgb3QPqMTN5p9wWdkJuGMjlRwzVvQ7A4t4iQGX8ASq1XJuWkY8mx8J7BfbADmYzqtqklEkerUGgZdSM4XbyzzGbIP8jgaTGMGNlbSqiMyqobTJet7B5BJ0m62UYJLO8btG0peDLMsqhq1eZp6EDckgmtuwONHIwQjygYMxUgX/u8vISS7bt5kbakIDE7dJ2w9LGbIqhW0OLRdD9LKgd3oUrfCdCkkgVscaySysGkcauobiQOqlmFOvJUX2B78VjF8TGgkyOJVadxanSXEX4YcqL03Zq/Q4YyJgBj8sS6vMU04FMtixYNGq9MXxrLnHpfD0GkdSJu1AhbYaiLB1A+35Y1MnNVjcUe/1P8ASsYfgWcsAM8BUknTIgJWzZolfzq8b+QLO5pgzXKfw9i9eXsNuDdj6HHp414fycfZgyHnf++CSEVtvXO2LZ7LSaQzqybgDW1k3f8AKsTKQq1bSSMOUUUB7Fv7Y03ph4iZbNpGbcO7Lui6qWiAQT33B4x3xSBlAktKmtozHa6W5K6TRAN16WMAlzsibBNBVasizoY2ASdjR2Dfli2Yy0rgyZlym3QSQOOKUD6cViLO9VOuiz+IKF8qFfj2Zn3Jv2GFJ8kYmUSgG9xR+Iem+4P1xbw7NOr/AIekFz8RHw1zX88dzDRuTo1yOASZGOxI349MVRJiZnMqyhpeq/8AThXYAcWaxmyFo5KQlWAtfUXuVPrjR8PzaqygqCKLI55VeSvuQbwtPKMwX0ppABIfvY9frhLnVW8MatWancmjQF7sfQ+2ELmndpVW9969PSsKTnUuof8AkPf1x6PwiNMpD58jW7DoQH+eA8xlZXNeXZ0B0vrjb5T6jHpoPtEGgkmqtPSi+mPNt4dmZCcxooNv6WPpgOWnVDbD8NtnHocSeae8MV5opWlNryCex9sZEOYD9D8/K2NjxnxmJYliy/w98HyOSimhLFNNDn3wyZgzUo2oGu/riYznz7KSoo13xMCsrwkoaTeqUcYoSicdR/TBMxlX0hidj2wjjl3p2Z2ZSfUw1fD6DB/EMoANS/DhAisaPh+eAGlxY9MOZ6ouzuFo1aPS/HphwZhJDfl2/wCn54Fmuo6n6R2Uc1jrRSFehCq/5zhxN79rz5itz1svAHwrjnhef0zB33va/S+4xXwzOhNSOLRufUe+GvuCANJqBWjQ98ObeyuTqrR+HukodXGi78y+39/bFfEZl1tLXSx6Ev8A9xHpfbCUI0rqff8AZW+/qR6YYyrRS2spKuTs/b2BHYYN+DPtPxSymJWy7dfxS1WuxxX7oHYYNms9I0aEExzuTr0bAoPmYcKcIZzw1svGr6qcvSlW5FdqwrmJdAom5G3kJ9Oy/wB8VuJyX01PDc6mplQhWVCIWY8yE9Tn94jj0xpnO5jyX8/ZyAsMqNpd2J+YoaZQOSRjIgXKS6WvyXBGpGso49j8v0xzIw/iMY6LOxSIHgA3b77UBipU8o08vD8DedFFGq+XGXS/Mo25Io7FyRqPoMabZ90+7xNHGqxyeckkTEr0i20gnpBIBPuMZ2QhikVYiVlKWFolW9SAeDvijyqVGhGVQfLRSbJ3tz9TsMaSMqb8OhBRW0SXyaW1P0rtjSyji73CBqvuLHH6HEeBg+sZgxp2BDDSPSsNZeZXlZgVGsuyXtvsoJ/njbj083PtpiWLyyPxC3YkAUfrfGC5JtdrrZR8XSNtwLvcYSlZkU65Q1gjSCd74/vimVljIdXZl3BBAvgVX641YY0c/IFKhTa6WU72aNk3XHqMDgdgFqMyOwsMdwO1flWEzIivHpDab5b5ux/TDHh/iAhj6wzgsQFDUBXvgLAvEHKSEigy6WIXgGurGhN4nEkQVlGphehNhv6nCGclDKjmMIWLKa7qeD9QcH8FnRx1RrrjFGRuABxt64k7OmfmuhgVB0kB1U9gdmXFJPEtemONNKHkLyfzw74qY3JeOQu6DqFbae9YRymfGX1FVtm3RvQf3GCGL4t4YIArgmm5RuQMLeHx6p41ckp8t+nNYWQSZlzbW3ucXWN0PluKZepcJUjW8U8ZllnEcNhVNADv9cJ+MRiOcqdg439jj0f2emy7nUg/Fb4vbAvtAmWLGM7yH5sBS9vHZfIXMqHYE8+2PS/arPrDEsEfpucYEqMLW+pODjKzM7MbY74NX46ssJO9YmOR5lgKGO4SmG3wYyssPxPzxMTHP5e46XD1XM/8ZwTw8c45iYn6v/yJlN5De+NXwlyZSCTXpeOYmL4M+bM8ZUCU1timQ3ZQdxeOYmJ+rn/VTOHrOADHcTBT4+jfh7EugJsC6vthaQ7n64mJg+D6h4x6Pw4dY/8AwH+WJiYvgz/J6KeA/wDqY/8Adjd8P+KL/bIfzs7/AFxMTG3D0w/J7b3gkzOjh2LDQ2zEnt74B9nxufZFr2x3ExvHlpzxJzpO55GM7ufriYmNJ7ZX00R/pp/vGNH7PoGR7ANOasXiYmEGd9oG/FA7A7D0wuD+FP8A7hiYmAT054GOpv8Aa2EZ/gH1xMTCvs4v4N/rL9cbX2s/9Qn+3HMTBR9V+y20kte+MWVicxufmxMTB8H094n/AKy/TGH4h8Zx3ExNXDmVUaBtiYmJjQq//9k="/>
          <p:cNvSpPr>
            <a:spLocks noChangeAspect="1" noChangeArrowheads="1"/>
          </p:cNvSpPr>
          <p:nvPr/>
        </p:nvSpPr>
        <p:spPr bwMode="auto">
          <a:xfrm>
            <a:off x="307975" y="-1638300"/>
            <a:ext cx="49911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http://www.greenbookblog.org/wp-content/uploads/2012/03/big-da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951" y="3505200"/>
            <a:ext cx="3429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98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for software development</a:t>
            </a:r>
            <a:endParaRPr lang="en-US" dirty="0"/>
          </a:p>
        </p:txBody>
      </p:sp>
      <p:sp>
        <p:nvSpPr>
          <p:cNvPr id="3" name="Content Placeholder 2"/>
          <p:cNvSpPr>
            <a:spLocks noGrp="1"/>
          </p:cNvSpPr>
          <p:nvPr>
            <p:ph idx="1"/>
          </p:nvPr>
        </p:nvSpPr>
        <p:spPr/>
        <p:txBody>
          <a:bodyPr/>
          <a:lstStyle/>
          <a:p>
            <a:r>
              <a:rPr lang="en-US" dirty="0" smtClean="0"/>
              <a:t>Automatic data collection as a side effect of development itself.</a:t>
            </a:r>
          </a:p>
          <a:p>
            <a:r>
              <a:rPr lang="en-US" dirty="0" smtClean="0"/>
              <a:t>Not always possible – E.g.,</a:t>
            </a:r>
          </a:p>
          <a:p>
            <a:pPr lvl="1"/>
            <a:r>
              <a:rPr lang="en-US" dirty="0" smtClean="0"/>
              <a:t>Trouble tickets need to include an initial analysis.</a:t>
            </a:r>
          </a:p>
          <a:p>
            <a:pPr lvl="1"/>
            <a:r>
              <a:rPr lang="en-US" dirty="0" smtClean="0"/>
              <a:t>From customers, they require cleanup.</a:t>
            </a:r>
          </a:p>
          <a:p>
            <a:pPr lvl="2"/>
            <a:r>
              <a:rPr lang="en-US" dirty="0" smtClean="0"/>
              <a:t>“It’s doing funny again!”</a:t>
            </a:r>
          </a:p>
          <a:p>
            <a:pPr lvl="1"/>
            <a:r>
              <a:rPr lang="en-US" dirty="0" smtClean="0"/>
              <a:t>How do you trace defects back to their origin?</a:t>
            </a:r>
          </a:p>
          <a:p>
            <a:r>
              <a:rPr lang="en-US" dirty="0" smtClean="0"/>
              <a:t>If it’s all automated, that’s harder to set up!</a:t>
            </a:r>
            <a:endParaRPr lang="en-US" dirty="0"/>
          </a:p>
        </p:txBody>
      </p:sp>
    </p:spTree>
    <p:extLst>
      <p:ext uri="{BB962C8B-B14F-4D97-AF65-F5344CB8AC3E}">
        <p14:creationId xmlns:p14="http://schemas.microsoft.com/office/powerpoint/2010/main" val="3240192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Kan’s</a:t>
            </a:r>
            <a:r>
              <a:rPr lang="en-US" dirty="0" smtClean="0"/>
              <a:t> data collection recommendations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Engineer the data collection process and entry process.</a:t>
            </a:r>
          </a:p>
          <a:p>
            <a:r>
              <a:rPr lang="en-US" dirty="0" smtClean="0"/>
              <a:t>Human factors in data collection and manipulation for data quality.</a:t>
            </a:r>
          </a:p>
          <a:p>
            <a:pPr lvl="1"/>
            <a:r>
              <a:rPr lang="en-US" dirty="0" smtClean="0"/>
              <a:t>E.g., the process of handling change requests.</a:t>
            </a:r>
          </a:p>
          <a:p>
            <a:r>
              <a:rPr lang="en-US" dirty="0" smtClean="0"/>
              <a:t>Joint information systems that maintain quality.</a:t>
            </a:r>
          </a:p>
          <a:p>
            <a:r>
              <a:rPr lang="en-US" dirty="0" smtClean="0"/>
              <a:t>Data editing, error localization, and “imputation” techniques.</a:t>
            </a:r>
          </a:p>
          <a:p>
            <a:r>
              <a:rPr lang="en-US" dirty="0" smtClean="0"/>
              <a:t>Sampling and inspection methods.</a:t>
            </a:r>
          </a:p>
          <a:p>
            <a:r>
              <a:rPr lang="en-US" dirty="0" smtClean="0"/>
              <a:t>Data tracking – follow a random sample of records through the process to trace the root sources of error in the data collection and reporting itself.</a:t>
            </a:r>
            <a:endParaRPr lang="en-US" dirty="0"/>
          </a:p>
        </p:txBody>
      </p:sp>
    </p:spTree>
    <p:extLst>
      <p:ext uri="{BB962C8B-B14F-4D97-AF65-F5344CB8AC3E}">
        <p14:creationId xmlns:p14="http://schemas.microsoft.com/office/powerpoint/2010/main" val="1727605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The flow of usage</a:t>
            </a:r>
            <a:endParaRPr lang="en-US" dirty="0"/>
          </a:p>
        </p:txBody>
      </p:sp>
      <p:sp>
        <p:nvSpPr>
          <p:cNvPr id="4" name="TextBox 3"/>
          <p:cNvSpPr txBox="1"/>
          <p:nvPr/>
        </p:nvSpPr>
        <p:spPr>
          <a:xfrm>
            <a:off x="914400" y="2590800"/>
            <a:ext cx="1077796" cy="369332"/>
          </a:xfrm>
          <a:prstGeom prst="rect">
            <a:avLst/>
          </a:prstGeom>
          <a:noFill/>
        </p:spPr>
        <p:txBody>
          <a:bodyPr wrap="none" rtlCol="0">
            <a:spAutoFit/>
          </a:bodyPr>
          <a:lstStyle/>
          <a:p>
            <a:r>
              <a:rPr lang="en-US" b="1" dirty="0" smtClean="0"/>
              <a:t>Raw data</a:t>
            </a:r>
            <a:endParaRPr lang="en-US" b="1" dirty="0"/>
          </a:p>
        </p:txBody>
      </p:sp>
      <p:sp>
        <p:nvSpPr>
          <p:cNvPr id="5" name="TextBox 4"/>
          <p:cNvSpPr txBox="1"/>
          <p:nvPr/>
        </p:nvSpPr>
        <p:spPr>
          <a:xfrm>
            <a:off x="2438400" y="2590800"/>
            <a:ext cx="1325619" cy="369332"/>
          </a:xfrm>
          <a:prstGeom prst="rect">
            <a:avLst/>
          </a:prstGeom>
          <a:noFill/>
        </p:spPr>
        <p:txBody>
          <a:bodyPr wrap="none" rtlCol="0">
            <a:spAutoFit/>
          </a:bodyPr>
          <a:lstStyle/>
          <a:p>
            <a:r>
              <a:rPr lang="en-US" b="1" dirty="0" smtClean="0"/>
              <a:t>Information</a:t>
            </a:r>
            <a:endParaRPr lang="en-US" b="1" dirty="0"/>
          </a:p>
        </p:txBody>
      </p:sp>
      <p:sp>
        <p:nvSpPr>
          <p:cNvPr id="6" name="TextBox 5"/>
          <p:cNvSpPr txBox="1"/>
          <p:nvPr/>
        </p:nvSpPr>
        <p:spPr>
          <a:xfrm>
            <a:off x="4188391" y="2602468"/>
            <a:ext cx="1243610" cy="369332"/>
          </a:xfrm>
          <a:prstGeom prst="rect">
            <a:avLst/>
          </a:prstGeom>
          <a:noFill/>
        </p:spPr>
        <p:txBody>
          <a:bodyPr wrap="none" rtlCol="0">
            <a:spAutoFit/>
          </a:bodyPr>
          <a:lstStyle/>
          <a:p>
            <a:r>
              <a:rPr lang="en-US" b="1" dirty="0" smtClean="0"/>
              <a:t>Knowledge</a:t>
            </a:r>
            <a:endParaRPr lang="en-US" b="1" dirty="0"/>
          </a:p>
        </p:txBody>
      </p:sp>
      <p:sp>
        <p:nvSpPr>
          <p:cNvPr id="7" name="TextBox 6"/>
          <p:cNvSpPr txBox="1"/>
          <p:nvPr/>
        </p:nvSpPr>
        <p:spPr>
          <a:xfrm>
            <a:off x="5826833" y="2602468"/>
            <a:ext cx="894797" cy="369332"/>
          </a:xfrm>
          <a:prstGeom prst="rect">
            <a:avLst/>
          </a:prstGeom>
          <a:noFill/>
        </p:spPr>
        <p:txBody>
          <a:bodyPr wrap="none" rtlCol="0">
            <a:spAutoFit/>
          </a:bodyPr>
          <a:lstStyle/>
          <a:p>
            <a:r>
              <a:rPr lang="en-US" b="1" dirty="0" smtClean="0"/>
              <a:t>Actions</a:t>
            </a:r>
            <a:endParaRPr lang="en-US" b="1" dirty="0"/>
          </a:p>
        </p:txBody>
      </p:sp>
      <p:sp>
        <p:nvSpPr>
          <p:cNvPr id="8" name="TextBox 7"/>
          <p:cNvSpPr txBox="1"/>
          <p:nvPr/>
        </p:nvSpPr>
        <p:spPr>
          <a:xfrm>
            <a:off x="7224915" y="2602468"/>
            <a:ext cx="868956" cy="369332"/>
          </a:xfrm>
          <a:prstGeom prst="rect">
            <a:avLst/>
          </a:prstGeom>
          <a:noFill/>
        </p:spPr>
        <p:txBody>
          <a:bodyPr wrap="none" rtlCol="0">
            <a:spAutoFit/>
          </a:bodyPr>
          <a:lstStyle/>
          <a:p>
            <a:r>
              <a:rPr lang="en-US" b="1" dirty="0" smtClean="0"/>
              <a:t>Results</a:t>
            </a:r>
            <a:endParaRPr lang="en-US" b="1" dirty="0"/>
          </a:p>
        </p:txBody>
      </p:sp>
      <p:cxnSp>
        <p:nvCxnSpPr>
          <p:cNvPr id="10" name="Straight Arrow Connector 9"/>
          <p:cNvCxnSpPr>
            <a:stCxn id="4" idx="3"/>
            <a:endCxn id="5" idx="1"/>
          </p:cNvCxnSpPr>
          <p:nvPr/>
        </p:nvCxnSpPr>
        <p:spPr>
          <a:xfrm>
            <a:off x="1992196" y="2775466"/>
            <a:ext cx="4462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18763" y="2819400"/>
            <a:ext cx="47223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395163" y="2819400"/>
            <a:ext cx="47223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705600" y="2819400"/>
            <a:ext cx="47223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74" name="Picture 2" descr="http://www.troubleticketexpress.com/i/trouble-ticke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810000"/>
            <a:ext cx="5715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480332" y="4888468"/>
            <a:ext cx="292068" cy="369332"/>
          </a:xfrm>
          <a:prstGeom prst="rect">
            <a:avLst/>
          </a:prstGeom>
          <a:noFill/>
        </p:spPr>
        <p:txBody>
          <a:bodyPr wrap="none" rtlCol="0">
            <a:spAutoFit/>
          </a:bodyPr>
          <a:lstStyle/>
          <a:p>
            <a:r>
              <a:rPr lang="en-US" b="1" dirty="0" smtClean="0"/>
              <a:t>?</a:t>
            </a:r>
            <a:endParaRPr lang="en-US" b="1" dirty="0"/>
          </a:p>
        </p:txBody>
      </p:sp>
      <p:cxnSp>
        <p:nvCxnSpPr>
          <p:cNvPr id="16" name="Straight Arrow Connector 15"/>
          <p:cNvCxnSpPr/>
          <p:nvPr/>
        </p:nvCxnSpPr>
        <p:spPr>
          <a:xfrm>
            <a:off x="6858000" y="5105400"/>
            <a:ext cx="47223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3279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4"/>
          <p:cNvSpPr>
            <a:spLocks noGrp="1"/>
          </p:cNvSpPr>
          <p:nvPr>
            <p:ph type="ftr" sz="quarter" idx="11"/>
          </p:nvPr>
        </p:nvSpPr>
        <p:spPr/>
        <p:txBody>
          <a:bodyPr/>
          <a:lstStyle/>
          <a:p>
            <a:r>
              <a:rPr lang="en-US" altLang="en-US"/>
              <a:t>Am I architecting software?</a:t>
            </a:r>
          </a:p>
          <a:p>
            <a:r>
              <a:rPr lang="en-US" altLang="en-US"/>
              <a:t>  Why am I architecting software?	</a:t>
            </a:r>
          </a:p>
        </p:txBody>
      </p:sp>
      <p:pic>
        <p:nvPicPr>
          <p:cNvPr id="48130" name="Picture 2"/>
          <p:cNvPicPr>
            <a:picLocks noChangeArrowheads="1"/>
          </p:cNvPicPr>
          <p:nvPr/>
        </p:nvPicPr>
        <p:blipFill>
          <a:blip r:embed="rId4">
            <a:extLst>
              <a:ext uri="{28A0092B-C50C-407E-A947-70E740481C1C}">
                <a14:useLocalDpi xmlns:a14="http://schemas.microsoft.com/office/drawing/2010/main" val="0"/>
              </a:ext>
            </a:extLst>
          </a:blip>
          <a:srcRect t="4520" b="11079"/>
          <a:stretch>
            <a:fillRect/>
          </a:stretch>
        </p:blipFill>
        <p:spPr bwMode="auto">
          <a:xfrm>
            <a:off x="0" y="603250"/>
            <a:ext cx="9142413" cy="625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Rectangle 3"/>
          <p:cNvSpPr>
            <a:spLocks noGrp="1" noChangeArrowheads="1"/>
          </p:cNvSpPr>
          <p:nvPr>
            <p:ph type="body" idx="1"/>
          </p:nvPr>
        </p:nvSpPr>
        <p:spPr>
          <a:xfrm>
            <a:off x="619125" y="1785938"/>
            <a:ext cx="7834313" cy="4064000"/>
          </a:xfrm>
          <a:noFill/>
          <a:ln/>
        </p:spPr>
        <p:txBody>
          <a:bodyPr lIns="85725" tIns="42862" rIns="85725" bIns="42862"/>
          <a:lstStyle/>
          <a:p>
            <a:pPr>
              <a:lnSpc>
                <a:spcPct val="90000"/>
              </a:lnSpc>
              <a:spcBef>
                <a:spcPct val="30000"/>
              </a:spcBef>
              <a:buFontTx/>
              <a:buNone/>
            </a:pPr>
            <a:endParaRPr lang="en-US" altLang="en-US" sz="2300" b="1"/>
          </a:p>
          <a:p>
            <a:pPr>
              <a:lnSpc>
                <a:spcPct val="90000"/>
              </a:lnSpc>
              <a:spcBef>
                <a:spcPct val="30000"/>
              </a:spcBef>
              <a:buFontTx/>
              <a:buNone/>
            </a:pPr>
            <a:r>
              <a:rPr lang="en-US" altLang="en-US" sz="2300" b="1"/>
              <a:t>				Science</a:t>
            </a:r>
          </a:p>
          <a:p>
            <a:pPr>
              <a:lnSpc>
                <a:spcPct val="90000"/>
              </a:lnSpc>
              <a:spcBef>
                <a:spcPct val="30000"/>
              </a:spcBef>
              <a:buFontTx/>
              <a:buNone/>
            </a:pPr>
            <a:endParaRPr lang="en-US" altLang="en-US" sz="2300" b="1"/>
          </a:p>
          <a:p>
            <a:pPr>
              <a:lnSpc>
                <a:spcPct val="90000"/>
              </a:lnSpc>
              <a:spcBef>
                <a:spcPct val="30000"/>
              </a:spcBef>
              <a:buFontTx/>
              <a:buNone/>
            </a:pPr>
            <a:r>
              <a:rPr lang="en-US" altLang="en-US" sz="2300" b="1"/>
              <a:t>Production				</a:t>
            </a:r>
          </a:p>
          <a:p>
            <a:pPr>
              <a:lnSpc>
                <a:spcPct val="90000"/>
              </a:lnSpc>
              <a:spcBef>
                <a:spcPct val="30000"/>
              </a:spcBef>
              <a:buFontTx/>
              <a:buNone/>
            </a:pPr>
            <a:r>
              <a:rPr lang="en-US" altLang="en-US" sz="2300" b="1"/>
              <a:t>	</a:t>
            </a:r>
          </a:p>
          <a:p>
            <a:pPr>
              <a:lnSpc>
                <a:spcPct val="90000"/>
              </a:lnSpc>
              <a:spcBef>
                <a:spcPct val="30000"/>
              </a:spcBef>
              <a:buFontTx/>
              <a:buNone/>
            </a:pPr>
            <a:endParaRPr lang="en-US" altLang="en-US" sz="2300" b="1"/>
          </a:p>
          <a:p>
            <a:pPr>
              <a:lnSpc>
                <a:spcPct val="90000"/>
              </a:lnSpc>
              <a:spcBef>
                <a:spcPct val="30000"/>
              </a:spcBef>
              <a:buFontTx/>
              <a:buNone/>
            </a:pPr>
            <a:r>
              <a:rPr lang="en-US" altLang="en-US" sz="2300" b="1"/>
              <a:t>				Commercial</a:t>
            </a:r>
          </a:p>
          <a:p>
            <a:pPr>
              <a:lnSpc>
                <a:spcPct val="90000"/>
              </a:lnSpc>
              <a:spcBef>
                <a:spcPct val="30000"/>
              </a:spcBef>
              <a:buFontTx/>
              <a:buNone/>
            </a:pPr>
            <a:endParaRPr lang="en-US" altLang="en-US" sz="2300" b="1"/>
          </a:p>
          <a:p>
            <a:pPr>
              <a:lnSpc>
                <a:spcPct val="90000"/>
              </a:lnSpc>
              <a:spcBef>
                <a:spcPct val="30000"/>
              </a:spcBef>
              <a:buFontTx/>
              <a:buNone/>
            </a:pPr>
            <a:r>
              <a:rPr lang="en-US" altLang="en-US" sz="2300" b="1"/>
              <a:t>Craft</a:t>
            </a:r>
          </a:p>
          <a:p>
            <a:pPr>
              <a:lnSpc>
                <a:spcPct val="90000"/>
              </a:lnSpc>
              <a:spcBef>
                <a:spcPct val="30000"/>
              </a:spcBef>
              <a:buFontTx/>
              <a:buNone/>
            </a:pPr>
            <a:endParaRPr lang="en-US" altLang="en-US" sz="2300" b="1"/>
          </a:p>
          <a:p>
            <a:pPr>
              <a:lnSpc>
                <a:spcPct val="90000"/>
              </a:lnSpc>
              <a:spcBef>
                <a:spcPct val="30000"/>
              </a:spcBef>
              <a:buFontTx/>
              <a:buNone/>
            </a:pPr>
            <a:endParaRPr lang="en-US" altLang="en-US" sz="2300" b="1"/>
          </a:p>
        </p:txBody>
      </p:sp>
      <p:sp>
        <p:nvSpPr>
          <p:cNvPr id="48132" name="Line 4"/>
          <p:cNvSpPr>
            <a:spLocks noChangeShapeType="1"/>
          </p:cNvSpPr>
          <p:nvPr/>
        </p:nvSpPr>
        <p:spPr bwMode="auto">
          <a:xfrm>
            <a:off x="304800" y="3048000"/>
            <a:ext cx="2209800" cy="0"/>
          </a:xfrm>
          <a:prstGeom prst="line">
            <a:avLst/>
          </a:prstGeom>
          <a:noFill/>
          <a:ln w="539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33" name="Line 5"/>
          <p:cNvSpPr>
            <a:spLocks noChangeShapeType="1"/>
          </p:cNvSpPr>
          <p:nvPr/>
        </p:nvSpPr>
        <p:spPr bwMode="auto">
          <a:xfrm>
            <a:off x="381000" y="5029200"/>
            <a:ext cx="2209800" cy="0"/>
          </a:xfrm>
          <a:prstGeom prst="line">
            <a:avLst/>
          </a:prstGeom>
          <a:noFill/>
          <a:ln w="539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34" name="Line 6"/>
          <p:cNvSpPr>
            <a:spLocks noChangeShapeType="1"/>
          </p:cNvSpPr>
          <p:nvPr/>
        </p:nvSpPr>
        <p:spPr bwMode="auto">
          <a:xfrm>
            <a:off x="3124200" y="2209800"/>
            <a:ext cx="2209800" cy="0"/>
          </a:xfrm>
          <a:prstGeom prst="line">
            <a:avLst/>
          </a:prstGeom>
          <a:noFill/>
          <a:ln w="539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35" name="Line 7"/>
          <p:cNvSpPr>
            <a:spLocks noChangeShapeType="1"/>
          </p:cNvSpPr>
          <p:nvPr/>
        </p:nvSpPr>
        <p:spPr bwMode="auto">
          <a:xfrm>
            <a:off x="3124200" y="4191000"/>
            <a:ext cx="2209800" cy="0"/>
          </a:xfrm>
          <a:prstGeom prst="line">
            <a:avLst/>
          </a:prstGeom>
          <a:noFill/>
          <a:ln w="539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36" name="Line 8"/>
          <p:cNvSpPr>
            <a:spLocks noChangeShapeType="1"/>
          </p:cNvSpPr>
          <p:nvPr/>
        </p:nvSpPr>
        <p:spPr bwMode="auto">
          <a:xfrm flipV="1">
            <a:off x="5988050" y="3132138"/>
            <a:ext cx="1885950" cy="0"/>
          </a:xfrm>
          <a:prstGeom prst="line">
            <a:avLst/>
          </a:prstGeom>
          <a:noFill/>
          <a:ln w="539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137" name="Group 9"/>
          <p:cNvGrpSpPr>
            <a:grpSpLocks/>
          </p:cNvGrpSpPr>
          <p:nvPr/>
        </p:nvGrpSpPr>
        <p:grpSpPr bwMode="auto">
          <a:xfrm>
            <a:off x="2514600" y="3049588"/>
            <a:ext cx="534988" cy="1979612"/>
            <a:chOff x="1584" y="2305"/>
            <a:chExt cx="337" cy="1247"/>
          </a:xfrm>
        </p:grpSpPr>
        <p:sp>
          <p:nvSpPr>
            <p:cNvPr id="48138" name="Arc 10"/>
            <p:cNvSpPr>
              <a:spLocks/>
            </p:cNvSpPr>
            <p:nvPr/>
          </p:nvSpPr>
          <p:spPr bwMode="auto">
            <a:xfrm>
              <a:off x="1584" y="2305"/>
              <a:ext cx="337" cy="624"/>
            </a:xfrm>
            <a:custGeom>
              <a:avLst/>
              <a:gdLst>
                <a:gd name="G0" fmla="+- 64 0 0"/>
                <a:gd name="G1" fmla="+- 21600 0 0"/>
                <a:gd name="G2" fmla="+- 21600 0 0"/>
                <a:gd name="T0" fmla="*/ 0 w 21664"/>
                <a:gd name="T1" fmla="*/ 0 h 21600"/>
                <a:gd name="T2" fmla="*/ 21664 w 21664"/>
                <a:gd name="T3" fmla="*/ 21600 h 21600"/>
                <a:gd name="T4" fmla="*/ 64 w 21664"/>
                <a:gd name="T5" fmla="*/ 21600 h 21600"/>
              </a:gdLst>
              <a:ahLst/>
              <a:cxnLst>
                <a:cxn ang="0">
                  <a:pos x="T0" y="T1"/>
                </a:cxn>
                <a:cxn ang="0">
                  <a:pos x="T2" y="T3"/>
                </a:cxn>
                <a:cxn ang="0">
                  <a:pos x="T4" y="T5"/>
                </a:cxn>
              </a:cxnLst>
              <a:rect l="0" t="0" r="r" b="b"/>
              <a:pathLst>
                <a:path w="21664" h="21600" fill="none" extrusionOk="0">
                  <a:moveTo>
                    <a:pt x="0" y="0"/>
                  </a:moveTo>
                  <a:cubicBezTo>
                    <a:pt x="21" y="0"/>
                    <a:pt x="42" y="-1"/>
                    <a:pt x="64" y="0"/>
                  </a:cubicBezTo>
                  <a:cubicBezTo>
                    <a:pt x="11993" y="0"/>
                    <a:pt x="21664" y="9670"/>
                    <a:pt x="21664" y="21600"/>
                  </a:cubicBezTo>
                </a:path>
                <a:path w="21664" h="21600" stroke="0" extrusionOk="0">
                  <a:moveTo>
                    <a:pt x="0" y="0"/>
                  </a:moveTo>
                  <a:cubicBezTo>
                    <a:pt x="21" y="0"/>
                    <a:pt x="42" y="-1"/>
                    <a:pt x="64" y="0"/>
                  </a:cubicBezTo>
                  <a:cubicBezTo>
                    <a:pt x="11993" y="0"/>
                    <a:pt x="21664" y="9670"/>
                    <a:pt x="21664" y="21600"/>
                  </a:cubicBezTo>
                  <a:lnTo>
                    <a:pt x="64" y="21600"/>
                  </a:lnTo>
                  <a:close/>
                </a:path>
              </a:pathLst>
            </a:custGeom>
            <a:noFill/>
            <a:ln w="53975"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39" name="Arc 11"/>
            <p:cNvSpPr>
              <a:spLocks/>
            </p:cNvSpPr>
            <p:nvPr/>
          </p:nvSpPr>
          <p:spPr bwMode="auto">
            <a:xfrm>
              <a:off x="1584" y="2928"/>
              <a:ext cx="336" cy="624"/>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53975"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8140" name="Group 12"/>
          <p:cNvGrpSpPr>
            <a:grpSpLocks/>
          </p:cNvGrpSpPr>
          <p:nvPr/>
        </p:nvGrpSpPr>
        <p:grpSpPr bwMode="auto">
          <a:xfrm>
            <a:off x="5334000" y="2211388"/>
            <a:ext cx="534988" cy="1979612"/>
            <a:chOff x="3360" y="1777"/>
            <a:chExt cx="337" cy="1247"/>
          </a:xfrm>
        </p:grpSpPr>
        <p:sp>
          <p:nvSpPr>
            <p:cNvPr id="48141" name="Arc 13"/>
            <p:cNvSpPr>
              <a:spLocks/>
            </p:cNvSpPr>
            <p:nvPr/>
          </p:nvSpPr>
          <p:spPr bwMode="auto">
            <a:xfrm>
              <a:off x="3360" y="1777"/>
              <a:ext cx="337" cy="624"/>
            </a:xfrm>
            <a:custGeom>
              <a:avLst/>
              <a:gdLst>
                <a:gd name="G0" fmla="+- 64 0 0"/>
                <a:gd name="G1" fmla="+- 21600 0 0"/>
                <a:gd name="G2" fmla="+- 21600 0 0"/>
                <a:gd name="T0" fmla="*/ 0 w 21664"/>
                <a:gd name="T1" fmla="*/ 0 h 21600"/>
                <a:gd name="T2" fmla="*/ 21664 w 21664"/>
                <a:gd name="T3" fmla="*/ 21600 h 21600"/>
                <a:gd name="T4" fmla="*/ 64 w 21664"/>
                <a:gd name="T5" fmla="*/ 21600 h 21600"/>
              </a:gdLst>
              <a:ahLst/>
              <a:cxnLst>
                <a:cxn ang="0">
                  <a:pos x="T0" y="T1"/>
                </a:cxn>
                <a:cxn ang="0">
                  <a:pos x="T2" y="T3"/>
                </a:cxn>
                <a:cxn ang="0">
                  <a:pos x="T4" y="T5"/>
                </a:cxn>
              </a:cxnLst>
              <a:rect l="0" t="0" r="r" b="b"/>
              <a:pathLst>
                <a:path w="21664" h="21600" fill="none" extrusionOk="0">
                  <a:moveTo>
                    <a:pt x="0" y="0"/>
                  </a:moveTo>
                  <a:cubicBezTo>
                    <a:pt x="21" y="0"/>
                    <a:pt x="42" y="-1"/>
                    <a:pt x="64" y="0"/>
                  </a:cubicBezTo>
                  <a:cubicBezTo>
                    <a:pt x="11993" y="0"/>
                    <a:pt x="21664" y="9670"/>
                    <a:pt x="21664" y="21600"/>
                  </a:cubicBezTo>
                </a:path>
                <a:path w="21664" h="21600" stroke="0" extrusionOk="0">
                  <a:moveTo>
                    <a:pt x="0" y="0"/>
                  </a:moveTo>
                  <a:cubicBezTo>
                    <a:pt x="21" y="0"/>
                    <a:pt x="42" y="-1"/>
                    <a:pt x="64" y="0"/>
                  </a:cubicBezTo>
                  <a:cubicBezTo>
                    <a:pt x="11993" y="0"/>
                    <a:pt x="21664" y="9670"/>
                    <a:pt x="21664" y="21600"/>
                  </a:cubicBezTo>
                  <a:lnTo>
                    <a:pt x="64" y="21600"/>
                  </a:lnTo>
                  <a:close/>
                </a:path>
              </a:pathLst>
            </a:custGeom>
            <a:noFill/>
            <a:ln w="53975"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42" name="Arc 14"/>
            <p:cNvSpPr>
              <a:spLocks/>
            </p:cNvSpPr>
            <p:nvPr/>
          </p:nvSpPr>
          <p:spPr bwMode="auto">
            <a:xfrm>
              <a:off x="3360" y="2400"/>
              <a:ext cx="336" cy="624"/>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53975"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aphicFrame>
        <p:nvGraphicFramePr>
          <p:cNvPr id="48145" name="Object 17"/>
          <p:cNvGraphicFramePr>
            <a:graphicFrameLocks/>
          </p:cNvGraphicFramePr>
          <p:nvPr/>
        </p:nvGraphicFramePr>
        <p:xfrm>
          <a:off x="3800475" y="2900363"/>
          <a:ext cx="1176338" cy="1155700"/>
        </p:xfrm>
        <a:graphic>
          <a:graphicData uri="http://schemas.openxmlformats.org/presentationml/2006/ole">
            <mc:AlternateContent xmlns:mc="http://schemas.openxmlformats.org/markup-compatibility/2006">
              <mc:Choice xmlns:v="urn:schemas-microsoft-com:vml" Requires="v">
                <p:oleObj spid="_x0000_s4240" name="GALLERY" r:id="rId5" imgW="6756120" imgH="6638760" progId="GALLERYClipart">
                  <p:embed/>
                </p:oleObj>
              </mc:Choice>
              <mc:Fallback>
                <p:oleObj name="GALLERY" r:id="rId5" imgW="6756120" imgH="6638760" progId="GALLERYClipart">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0475" y="2900363"/>
                        <a:ext cx="1176338"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46" name="Object 18"/>
          <p:cNvGraphicFramePr>
            <a:graphicFrameLocks/>
          </p:cNvGraphicFramePr>
          <p:nvPr/>
        </p:nvGraphicFramePr>
        <p:xfrm>
          <a:off x="963613" y="2108200"/>
          <a:ext cx="1014412" cy="690563"/>
        </p:xfrm>
        <a:graphic>
          <a:graphicData uri="http://schemas.openxmlformats.org/presentationml/2006/ole">
            <mc:AlternateContent xmlns:mc="http://schemas.openxmlformats.org/markup-compatibility/2006">
              <mc:Choice xmlns:v="urn:schemas-microsoft-com:vml" Requires="v">
                <p:oleObj spid="_x0000_s4241" name="GALLERY" r:id="rId7" imgW="7180200" imgH="4890960" progId="GALLERYClipart">
                  <p:embed/>
                </p:oleObj>
              </mc:Choice>
              <mc:Fallback>
                <p:oleObj name="GALLERY" r:id="rId7" imgW="7180200" imgH="4890960" progId="GALLERYClipart">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3613" y="2108200"/>
                        <a:ext cx="1014412"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48" name="Object 20"/>
          <p:cNvGraphicFramePr>
            <a:graphicFrameLocks/>
          </p:cNvGraphicFramePr>
          <p:nvPr/>
        </p:nvGraphicFramePr>
        <p:xfrm>
          <a:off x="1709738" y="4133850"/>
          <a:ext cx="871537" cy="811213"/>
        </p:xfrm>
        <a:graphic>
          <a:graphicData uri="http://schemas.openxmlformats.org/presentationml/2006/ole">
            <mc:AlternateContent xmlns:mc="http://schemas.openxmlformats.org/markup-compatibility/2006">
              <mc:Choice xmlns:v="urn:schemas-microsoft-com:vml" Requires="v">
                <p:oleObj spid="_x0000_s4242" name="GALLERY" r:id="rId9" imgW="4147920" imgH="3862080" progId="GALLERYClipart">
                  <p:embed/>
                </p:oleObj>
              </mc:Choice>
              <mc:Fallback>
                <p:oleObj name="GALLERY" r:id="rId9" imgW="4147920" imgH="3862080" progId="GALLERYClipart">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09738" y="4133850"/>
                        <a:ext cx="871537"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49" name="Object 21"/>
          <p:cNvGraphicFramePr>
            <a:graphicFrameLocks/>
          </p:cNvGraphicFramePr>
          <p:nvPr/>
        </p:nvGraphicFramePr>
        <p:xfrm>
          <a:off x="3821113" y="744538"/>
          <a:ext cx="793750" cy="1306512"/>
        </p:xfrm>
        <a:graphic>
          <a:graphicData uri="http://schemas.openxmlformats.org/presentationml/2006/ole">
            <mc:AlternateContent xmlns:mc="http://schemas.openxmlformats.org/markup-compatibility/2006">
              <mc:Choice xmlns:v="urn:schemas-microsoft-com:vml" Requires="v">
                <p:oleObj spid="_x0000_s4243" name="GALLERY" r:id="rId11" imgW="2579400" imgH="4235400" progId="GALLERYClipart">
                  <p:embed/>
                </p:oleObj>
              </mc:Choice>
              <mc:Fallback>
                <p:oleObj name="GALLERY" r:id="rId11" imgW="2579400" imgH="4235400" progId="GALLERYClipart">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21113" y="744538"/>
                        <a:ext cx="793750"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50" name="Rectangle 22"/>
          <p:cNvSpPr>
            <a:spLocks noChangeArrowheads="1"/>
          </p:cNvSpPr>
          <p:nvPr/>
        </p:nvSpPr>
        <p:spPr bwMode="auto">
          <a:xfrm>
            <a:off x="9524" y="0"/>
            <a:ext cx="8982076" cy="674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nSpc>
                <a:spcPct val="90000"/>
              </a:lnSpc>
            </a:pPr>
            <a:r>
              <a:rPr lang="en-US" altLang="en-US" sz="1400" dirty="0"/>
              <a:t>“…scientific knowledge does not by itself make a man a healer, a practitioner of medicine.  The practice of medicine requires art in addition to science---art based on science, but going beyond science in formulating general rules for the guidance of practice in particular cases.”	  -- Mortimer Adler </a:t>
            </a:r>
          </a:p>
        </p:txBody>
      </p:sp>
      <p:sp>
        <p:nvSpPr>
          <p:cNvPr id="48151" name="Text Box 23"/>
          <p:cNvSpPr txBox="1">
            <a:spLocks noChangeArrowheads="1"/>
          </p:cNvSpPr>
          <p:nvPr/>
        </p:nvSpPr>
        <p:spPr bwMode="auto">
          <a:xfrm>
            <a:off x="381000" y="3960813"/>
            <a:ext cx="1373188" cy="587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n-US" altLang="en-US" b="1" dirty="0"/>
              <a:t>“What’s the </a:t>
            </a:r>
            <a:br>
              <a:rPr lang="en-US" altLang="en-US" b="1" dirty="0"/>
            </a:br>
            <a:r>
              <a:rPr lang="en-US" altLang="en-US" b="1" dirty="0"/>
              <a:t>  opposite of </a:t>
            </a:r>
            <a:br>
              <a:rPr lang="en-US" altLang="en-US" b="1" dirty="0"/>
            </a:br>
            <a:r>
              <a:rPr lang="en-US" altLang="en-US" b="1" dirty="0"/>
              <a:t>  Eureka?”</a:t>
            </a:r>
          </a:p>
        </p:txBody>
      </p:sp>
      <p:sp>
        <p:nvSpPr>
          <p:cNvPr id="48152" name="Text Box 24"/>
          <p:cNvSpPr txBox="1">
            <a:spLocks noChangeArrowheads="1"/>
          </p:cNvSpPr>
          <p:nvPr/>
        </p:nvSpPr>
        <p:spPr bwMode="auto">
          <a:xfrm>
            <a:off x="1447799" y="6257925"/>
            <a:ext cx="6172201"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100" dirty="0"/>
              <a:t>Background is Claude Monet’s </a:t>
            </a:r>
            <a:r>
              <a:rPr lang="en-US" altLang="en-US" sz="1100" i="1" dirty="0"/>
              <a:t>Le </a:t>
            </a:r>
            <a:r>
              <a:rPr lang="en-US" altLang="en-US" sz="1100" i="1" dirty="0" err="1"/>
              <a:t>Bassin</a:t>
            </a:r>
            <a:r>
              <a:rPr lang="en-US" altLang="en-US" sz="1100" i="1" dirty="0"/>
              <a:t> aux </a:t>
            </a:r>
            <a:r>
              <a:rPr lang="en-US" altLang="en-US" sz="1100" i="1" dirty="0" err="1"/>
              <a:t>nymphéas</a:t>
            </a:r>
            <a:r>
              <a:rPr lang="en-US" altLang="en-US" sz="1100" i="1" dirty="0"/>
              <a:t>, </a:t>
            </a:r>
            <a:r>
              <a:rPr lang="en-US" altLang="en-US" sz="1100" i="1" dirty="0" err="1"/>
              <a:t>harmonie</a:t>
            </a:r>
            <a:r>
              <a:rPr lang="en-US" altLang="en-US" sz="1100" i="1" dirty="0"/>
              <a:t> </a:t>
            </a:r>
            <a:r>
              <a:rPr lang="en-US" altLang="en-US" sz="1100" i="1" dirty="0" err="1"/>
              <a:t>verte</a:t>
            </a:r>
            <a:r>
              <a:rPr lang="en-US" altLang="en-US" sz="1100" i="1" dirty="0"/>
              <a:t>,</a:t>
            </a:r>
            <a:r>
              <a:rPr lang="en-US" altLang="en-US" sz="1100" dirty="0"/>
              <a:t> 1899; </a:t>
            </a:r>
            <a:r>
              <a:rPr lang="en-US" altLang="en-US" sz="1100" dirty="0" err="1"/>
              <a:t>Musée</a:t>
            </a:r>
            <a:r>
              <a:rPr lang="en-US" altLang="en-US" sz="1100" dirty="0"/>
              <a:t> d'Orsay, Paris</a:t>
            </a:r>
            <a:br>
              <a:rPr lang="en-US" altLang="en-US" sz="1100" dirty="0"/>
            </a:br>
            <a:r>
              <a:rPr lang="en-US" altLang="en-US" sz="1100" dirty="0"/>
              <a:t>Figure derived from </a:t>
            </a:r>
            <a:r>
              <a:rPr lang="en-US" altLang="en-US" sz="1100" i="1" dirty="0"/>
              <a:t>Software Architecture:  Perspectives on an Emerging Discipline</a:t>
            </a:r>
            <a:r>
              <a:rPr lang="en-US" altLang="en-US" sz="1100" dirty="0"/>
              <a:t>, by Mary Shaw and David </a:t>
            </a:r>
            <a:r>
              <a:rPr lang="en-US" altLang="en-US" sz="1100" dirty="0" err="1"/>
              <a:t>Garlan</a:t>
            </a:r>
            <a:r>
              <a:rPr lang="en-US" altLang="en-US" sz="1100" dirty="0"/>
              <a:t>.  Prentice Hall, 1996, ISBN 0-13-182957-2.</a:t>
            </a:r>
          </a:p>
        </p:txBody>
      </p:sp>
      <p:sp>
        <p:nvSpPr>
          <p:cNvPr id="48144" name="Freeform 16"/>
          <p:cNvSpPr>
            <a:spLocks/>
          </p:cNvSpPr>
          <p:nvPr/>
        </p:nvSpPr>
        <p:spPr bwMode="auto">
          <a:xfrm>
            <a:off x="98425" y="2895600"/>
            <a:ext cx="8462963" cy="3641725"/>
          </a:xfrm>
          <a:custGeom>
            <a:avLst/>
            <a:gdLst>
              <a:gd name="T0" fmla="*/ 48 w 5509"/>
              <a:gd name="T1" fmla="*/ 1320 h 1465"/>
              <a:gd name="T2" fmla="*/ 120 w 5509"/>
              <a:gd name="T3" fmla="*/ 1260 h 1465"/>
              <a:gd name="T4" fmla="*/ 192 w 5509"/>
              <a:gd name="T5" fmla="*/ 1272 h 1465"/>
              <a:gd name="T6" fmla="*/ 264 w 5509"/>
              <a:gd name="T7" fmla="*/ 1260 h 1465"/>
              <a:gd name="T8" fmla="*/ 384 w 5509"/>
              <a:gd name="T9" fmla="*/ 1392 h 1465"/>
              <a:gd name="T10" fmla="*/ 576 w 5509"/>
              <a:gd name="T11" fmla="*/ 1464 h 1465"/>
              <a:gd name="T12" fmla="*/ 744 w 5509"/>
              <a:gd name="T13" fmla="*/ 1464 h 1465"/>
              <a:gd name="T14" fmla="*/ 840 w 5509"/>
              <a:gd name="T15" fmla="*/ 1416 h 1465"/>
              <a:gd name="T16" fmla="*/ 876 w 5509"/>
              <a:gd name="T17" fmla="*/ 1308 h 1465"/>
              <a:gd name="T18" fmla="*/ 900 w 5509"/>
              <a:gd name="T19" fmla="*/ 1164 h 1465"/>
              <a:gd name="T20" fmla="*/ 972 w 5509"/>
              <a:gd name="T21" fmla="*/ 1152 h 1465"/>
              <a:gd name="T22" fmla="*/ 1140 w 5509"/>
              <a:gd name="T23" fmla="*/ 1176 h 1465"/>
              <a:gd name="T24" fmla="*/ 1356 w 5509"/>
              <a:gd name="T25" fmla="*/ 1188 h 1465"/>
              <a:gd name="T26" fmla="*/ 1416 w 5509"/>
              <a:gd name="T27" fmla="*/ 1224 h 1465"/>
              <a:gd name="T28" fmla="*/ 1524 w 5509"/>
              <a:gd name="T29" fmla="*/ 1080 h 1465"/>
              <a:gd name="T30" fmla="*/ 1668 w 5509"/>
              <a:gd name="T31" fmla="*/ 1032 h 1465"/>
              <a:gd name="T32" fmla="*/ 1764 w 5509"/>
              <a:gd name="T33" fmla="*/ 984 h 1465"/>
              <a:gd name="T34" fmla="*/ 2040 w 5509"/>
              <a:gd name="T35" fmla="*/ 1056 h 1465"/>
              <a:gd name="T36" fmla="*/ 2196 w 5509"/>
              <a:gd name="T37" fmla="*/ 984 h 1465"/>
              <a:gd name="T38" fmla="*/ 2256 w 5509"/>
              <a:gd name="T39" fmla="*/ 900 h 1465"/>
              <a:gd name="T40" fmla="*/ 2328 w 5509"/>
              <a:gd name="T41" fmla="*/ 864 h 1465"/>
              <a:gd name="T42" fmla="*/ 2484 w 5509"/>
              <a:gd name="T43" fmla="*/ 1020 h 1465"/>
              <a:gd name="T44" fmla="*/ 2580 w 5509"/>
              <a:gd name="T45" fmla="*/ 1188 h 1465"/>
              <a:gd name="T46" fmla="*/ 2736 w 5509"/>
              <a:gd name="T47" fmla="*/ 1212 h 1465"/>
              <a:gd name="T48" fmla="*/ 2868 w 5509"/>
              <a:gd name="T49" fmla="*/ 1152 h 1465"/>
              <a:gd name="T50" fmla="*/ 2964 w 5509"/>
              <a:gd name="T51" fmla="*/ 996 h 1465"/>
              <a:gd name="T52" fmla="*/ 2976 w 5509"/>
              <a:gd name="T53" fmla="*/ 876 h 1465"/>
              <a:gd name="T54" fmla="*/ 2976 w 5509"/>
              <a:gd name="T55" fmla="*/ 744 h 1465"/>
              <a:gd name="T56" fmla="*/ 3192 w 5509"/>
              <a:gd name="T57" fmla="*/ 840 h 1465"/>
              <a:gd name="T58" fmla="*/ 3336 w 5509"/>
              <a:gd name="T59" fmla="*/ 864 h 1465"/>
              <a:gd name="T60" fmla="*/ 3480 w 5509"/>
              <a:gd name="T61" fmla="*/ 864 h 1465"/>
              <a:gd name="T62" fmla="*/ 3516 w 5509"/>
              <a:gd name="T63" fmla="*/ 600 h 1465"/>
              <a:gd name="T64" fmla="*/ 3720 w 5509"/>
              <a:gd name="T65" fmla="*/ 588 h 1465"/>
              <a:gd name="T66" fmla="*/ 3888 w 5509"/>
              <a:gd name="T67" fmla="*/ 516 h 1465"/>
              <a:gd name="T68" fmla="*/ 4152 w 5509"/>
              <a:gd name="T69" fmla="*/ 420 h 1465"/>
              <a:gd name="T70" fmla="*/ 4224 w 5509"/>
              <a:gd name="T71" fmla="*/ 444 h 1465"/>
              <a:gd name="T72" fmla="*/ 4236 w 5509"/>
              <a:gd name="T73" fmla="*/ 564 h 1465"/>
              <a:gd name="T74" fmla="*/ 4296 w 5509"/>
              <a:gd name="T75" fmla="*/ 600 h 1465"/>
              <a:gd name="T76" fmla="*/ 4404 w 5509"/>
              <a:gd name="T77" fmla="*/ 1188 h 1465"/>
              <a:gd name="T78" fmla="*/ 4416 w 5509"/>
              <a:gd name="T79" fmla="*/ 1224 h 1465"/>
              <a:gd name="T80" fmla="*/ 4512 w 5509"/>
              <a:gd name="T81" fmla="*/ 1056 h 1465"/>
              <a:gd name="T82" fmla="*/ 4596 w 5509"/>
              <a:gd name="T83" fmla="*/ 912 h 1465"/>
              <a:gd name="T84" fmla="*/ 4632 w 5509"/>
              <a:gd name="T85" fmla="*/ 744 h 1465"/>
              <a:gd name="T86" fmla="*/ 4632 w 5509"/>
              <a:gd name="T87" fmla="*/ 528 h 1465"/>
              <a:gd name="T88" fmla="*/ 4620 w 5509"/>
              <a:gd name="T89" fmla="*/ 336 h 1465"/>
              <a:gd name="T90" fmla="*/ 4800 w 5509"/>
              <a:gd name="T91" fmla="*/ 372 h 1465"/>
              <a:gd name="T92" fmla="*/ 5136 w 5509"/>
              <a:gd name="T93" fmla="*/ 360 h 1465"/>
              <a:gd name="T94" fmla="*/ 5136 w 5509"/>
              <a:gd name="T95" fmla="*/ 156 h 1465"/>
              <a:gd name="T96" fmla="*/ 5232 w 5509"/>
              <a:gd name="T97" fmla="*/ 60 h 1465"/>
              <a:gd name="T98" fmla="*/ 5472 w 5509"/>
              <a:gd name="T99" fmla="*/ 48 h 1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509" h="1465">
                <a:moveTo>
                  <a:pt x="0" y="1308"/>
                </a:moveTo>
                <a:lnTo>
                  <a:pt x="48" y="1320"/>
                </a:lnTo>
                <a:lnTo>
                  <a:pt x="84" y="1284"/>
                </a:lnTo>
                <a:lnTo>
                  <a:pt x="120" y="1260"/>
                </a:lnTo>
                <a:lnTo>
                  <a:pt x="156" y="1272"/>
                </a:lnTo>
                <a:lnTo>
                  <a:pt x="192" y="1272"/>
                </a:lnTo>
                <a:lnTo>
                  <a:pt x="228" y="1260"/>
                </a:lnTo>
                <a:lnTo>
                  <a:pt x="264" y="1260"/>
                </a:lnTo>
                <a:lnTo>
                  <a:pt x="300" y="1272"/>
                </a:lnTo>
                <a:lnTo>
                  <a:pt x="384" y="1392"/>
                </a:lnTo>
                <a:lnTo>
                  <a:pt x="456" y="1464"/>
                </a:lnTo>
                <a:lnTo>
                  <a:pt x="576" y="1464"/>
                </a:lnTo>
                <a:lnTo>
                  <a:pt x="648" y="1464"/>
                </a:lnTo>
                <a:lnTo>
                  <a:pt x="744" y="1464"/>
                </a:lnTo>
                <a:lnTo>
                  <a:pt x="816" y="1452"/>
                </a:lnTo>
                <a:lnTo>
                  <a:pt x="840" y="1416"/>
                </a:lnTo>
                <a:lnTo>
                  <a:pt x="864" y="1380"/>
                </a:lnTo>
                <a:lnTo>
                  <a:pt x="876" y="1308"/>
                </a:lnTo>
                <a:lnTo>
                  <a:pt x="888" y="1212"/>
                </a:lnTo>
                <a:lnTo>
                  <a:pt x="900" y="1164"/>
                </a:lnTo>
                <a:lnTo>
                  <a:pt x="936" y="1140"/>
                </a:lnTo>
                <a:lnTo>
                  <a:pt x="972" y="1152"/>
                </a:lnTo>
                <a:lnTo>
                  <a:pt x="1068" y="1176"/>
                </a:lnTo>
                <a:lnTo>
                  <a:pt x="1140" y="1176"/>
                </a:lnTo>
                <a:lnTo>
                  <a:pt x="1236" y="1188"/>
                </a:lnTo>
                <a:lnTo>
                  <a:pt x="1356" y="1188"/>
                </a:lnTo>
                <a:lnTo>
                  <a:pt x="1392" y="1188"/>
                </a:lnTo>
                <a:lnTo>
                  <a:pt x="1416" y="1224"/>
                </a:lnTo>
                <a:lnTo>
                  <a:pt x="1428" y="1152"/>
                </a:lnTo>
                <a:lnTo>
                  <a:pt x="1524" y="1080"/>
                </a:lnTo>
                <a:lnTo>
                  <a:pt x="1620" y="1056"/>
                </a:lnTo>
                <a:lnTo>
                  <a:pt x="1668" y="1032"/>
                </a:lnTo>
                <a:lnTo>
                  <a:pt x="1692" y="996"/>
                </a:lnTo>
                <a:lnTo>
                  <a:pt x="1764" y="984"/>
                </a:lnTo>
                <a:lnTo>
                  <a:pt x="1920" y="984"/>
                </a:lnTo>
                <a:lnTo>
                  <a:pt x="2040" y="1056"/>
                </a:lnTo>
                <a:lnTo>
                  <a:pt x="2076" y="1104"/>
                </a:lnTo>
                <a:lnTo>
                  <a:pt x="2196" y="984"/>
                </a:lnTo>
                <a:lnTo>
                  <a:pt x="2232" y="948"/>
                </a:lnTo>
                <a:lnTo>
                  <a:pt x="2256" y="900"/>
                </a:lnTo>
                <a:lnTo>
                  <a:pt x="2292" y="864"/>
                </a:lnTo>
                <a:lnTo>
                  <a:pt x="2328" y="864"/>
                </a:lnTo>
                <a:lnTo>
                  <a:pt x="2448" y="972"/>
                </a:lnTo>
                <a:lnTo>
                  <a:pt x="2484" y="1020"/>
                </a:lnTo>
                <a:lnTo>
                  <a:pt x="2556" y="1092"/>
                </a:lnTo>
                <a:lnTo>
                  <a:pt x="2580" y="1188"/>
                </a:lnTo>
                <a:lnTo>
                  <a:pt x="2616" y="1224"/>
                </a:lnTo>
                <a:lnTo>
                  <a:pt x="2736" y="1212"/>
                </a:lnTo>
                <a:lnTo>
                  <a:pt x="2832" y="1188"/>
                </a:lnTo>
                <a:lnTo>
                  <a:pt x="2868" y="1152"/>
                </a:lnTo>
                <a:lnTo>
                  <a:pt x="2916" y="1116"/>
                </a:lnTo>
                <a:lnTo>
                  <a:pt x="2964" y="996"/>
                </a:lnTo>
                <a:lnTo>
                  <a:pt x="2976" y="924"/>
                </a:lnTo>
                <a:lnTo>
                  <a:pt x="2976" y="876"/>
                </a:lnTo>
                <a:lnTo>
                  <a:pt x="2964" y="780"/>
                </a:lnTo>
                <a:lnTo>
                  <a:pt x="2976" y="744"/>
                </a:lnTo>
                <a:lnTo>
                  <a:pt x="3096" y="828"/>
                </a:lnTo>
                <a:lnTo>
                  <a:pt x="3192" y="840"/>
                </a:lnTo>
                <a:lnTo>
                  <a:pt x="3264" y="852"/>
                </a:lnTo>
                <a:lnTo>
                  <a:pt x="3336" y="864"/>
                </a:lnTo>
                <a:lnTo>
                  <a:pt x="3456" y="984"/>
                </a:lnTo>
                <a:lnTo>
                  <a:pt x="3480" y="864"/>
                </a:lnTo>
                <a:lnTo>
                  <a:pt x="3504" y="696"/>
                </a:lnTo>
                <a:lnTo>
                  <a:pt x="3516" y="600"/>
                </a:lnTo>
                <a:lnTo>
                  <a:pt x="3564" y="588"/>
                </a:lnTo>
                <a:lnTo>
                  <a:pt x="3720" y="588"/>
                </a:lnTo>
                <a:lnTo>
                  <a:pt x="3840" y="600"/>
                </a:lnTo>
                <a:lnTo>
                  <a:pt x="3888" y="516"/>
                </a:lnTo>
                <a:lnTo>
                  <a:pt x="4056" y="444"/>
                </a:lnTo>
                <a:lnTo>
                  <a:pt x="4152" y="420"/>
                </a:lnTo>
                <a:lnTo>
                  <a:pt x="4188" y="420"/>
                </a:lnTo>
                <a:lnTo>
                  <a:pt x="4224" y="444"/>
                </a:lnTo>
                <a:lnTo>
                  <a:pt x="4236" y="528"/>
                </a:lnTo>
                <a:lnTo>
                  <a:pt x="4236" y="564"/>
                </a:lnTo>
                <a:lnTo>
                  <a:pt x="4248" y="600"/>
                </a:lnTo>
                <a:lnTo>
                  <a:pt x="4296" y="600"/>
                </a:lnTo>
                <a:lnTo>
                  <a:pt x="4380" y="876"/>
                </a:lnTo>
                <a:lnTo>
                  <a:pt x="4404" y="1188"/>
                </a:lnTo>
                <a:lnTo>
                  <a:pt x="4404" y="1308"/>
                </a:lnTo>
                <a:lnTo>
                  <a:pt x="4416" y="1224"/>
                </a:lnTo>
                <a:lnTo>
                  <a:pt x="4440" y="1128"/>
                </a:lnTo>
                <a:lnTo>
                  <a:pt x="4512" y="1056"/>
                </a:lnTo>
                <a:lnTo>
                  <a:pt x="4584" y="1032"/>
                </a:lnTo>
                <a:lnTo>
                  <a:pt x="4596" y="912"/>
                </a:lnTo>
                <a:lnTo>
                  <a:pt x="4620" y="816"/>
                </a:lnTo>
                <a:lnTo>
                  <a:pt x="4632" y="744"/>
                </a:lnTo>
                <a:lnTo>
                  <a:pt x="4632" y="648"/>
                </a:lnTo>
                <a:lnTo>
                  <a:pt x="4632" y="528"/>
                </a:lnTo>
                <a:lnTo>
                  <a:pt x="4632" y="384"/>
                </a:lnTo>
                <a:lnTo>
                  <a:pt x="4620" y="336"/>
                </a:lnTo>
                <a:lnTo>
                  <a:pt x="4764" y="360"/>
                </a:lnTo>
                <a:lnTo>
                  <a:pt x="4800" y="372"/>
                </a:lnTo>
                <a:lnTo>
                  <a:pt x="4944" y="360"/>
                </a:lnTo>
                <a:lnTo>
                  <a:pt x="5136" y="360"/>
                </a:lnTo>
                <a:lnTo>
                  <a:pt x="5136" y="252"/>
                </a:lnTo>
                <a:lnTo>
                  <a:pt x="5136" y="156"/>
                </a:lnTo>
                <a:lnTo>
                  <a:pt x="5136" y="60"/>
                </a:lnTo>
                <a:lnTo>
                  <a:pt x="5232" y="60"/>
                </a:lnTo>
                <a:lnTo>
                  <a:pt x="5376" y="60"/>
                </a:lnTo>
                <a:lnTo>
                  <a:pt x="5472" y="48"/>
                </a:lnTo>
                <a:lnTo>
                  <a:pt x="5508" y="0"/>
                </a:lnTo>
              </a:path>
            </a:pathLst>
          </a:custGeom>
          <a:noFill/>
          <a:ln w="76200" cap="rnd" cmpd="sng">
            <a:solidFill>
              <a:schemeClr val="tx1"/>
            </a:solidFill>
            <a:prstDash val="solid"/>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4" name="Text Box 26"/>
          <p:cNvSpPr txBox="1">
            <a:spLocks noChangeArrowheads="1"/>
          </p:cNvSpPr>
          <p:nvPr/>
        </p:nvSpPr>
        <p:spPr bwMode="auto">
          <a:xfrm>
            <a:off x="34925" y="791463"/>
            <a:ext cx="2833688" cy="141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500"/>
              </a:spcBef>
              <a:spcAft>
                <a:spcPts val="500"/>
              </a:spcAft>
            </a:pPr>
            <a:r>
              <a:rPr lang="en-US" altLang="en-US" sz="1600" b="1" i="1" dirty="0"/>
              <a:t>"I am looking for something I have not done before, a shiver my painting has not yet given."</a:t>
            </a:r>
            <a:r>
              <a:rPr lang="en-US" altLang="en-US" sz="1600" b="1" dirty="0"/>
              <a:t>  </a:t>
            </a:r>
            <a:br>
              <a:rPr lang="en-US" altLang="en-US" sz="1600" b="1" dirty="0"/>
            </a:br>
            <a:r>
              <a:rPr lang="en-US" altLang="en-US" sz="1600" b="1" dirty="0"/>
              <a:t>-- </a:t>
            </a:r>
            <a:r>
              <a:rPr lang="en-US" altLang="en-US" sz="1600" b="1" i="1" dirty="0"/>
              <a:t>Claude Monet</a:t>
            </a:r>
            <a:endParaRPr lang="en-US" altLang="en-US" sz="1600" b="1" dirty="0"/>
          </a:p>
          <a:p>
            <a:endParaRPr lang="en-US" altLang="en-US" sz="1600" b="1" dirty="0"/>
          </a:p>
        </p:txBody>
      </p:sp>
      <p:graphicFrame>
        <p:nvGraphicFramePr>
          <p:cNvPr id="48147" name="Object 19"/>
          <p:cNvGraphicFramePr>
            <a:graphicFrameLocks/>
          </p:cNvGraphicFramePr>
          <p:nvPr/>
        </p:nvGraphicFramePr>
        <p:xfrm>
          <a:off x="6137275" y="1641475"/>
          <a:ext cx="1130300" cy="1041400"/>
        </p:xfrm>
        <a:graphic>
          <a:graphicData uri="http://schemas.openxmlformats.org/presentationml/2006/ole">
            <mc:AlternateContent xmlns:mc="http://schemas.openxmlformats.org/markup-compatibility/2006">
              <mc:Choice xmlns:v="urn:schemas-microsoft-com:vml" Requires="v">
                <p:oleObj spid="_x0000_s4244" name="GALLERY" r:id="rId13" imgW="7013520" imgH="6453000" progId="GALLERYClipart">
                  <p:embed/>
                </p:oleObj>
              </mc:Choice>
              <mc:Fallback>
                <p:oleObj name="GALLERY" r:id="rId13" imgW="7013520" imgH="6453000" progId="GALLERYClipart">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37275" y="1641475"/>
                        <a:ext cx="11303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53" name="Text Box 25"/>
          <p:cNvSpPr txBox="1">
            <a:spLocks noChangeArrowheads="1"/>
          </p:cNvSpPr>
          <p:nvPr/>
        </p:nvSpPr>
        <p:spPr bwMode="auto">
          <a:xfrm>
            <a:off x="7542213" y="3179326"/>
            <a:ext cx="1614486"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en-US" sz="1400" b="1" dirty="0"/>
              <a:t>E.g., </a:t>
            </a:r>
            <a:endParaRPr lang="en-US" altLang="en-US" sz="1400" b="1" dirty="0" smtClean="0"/>
          </a:p>
          <a:p>
            <a:pPr algn="r"/>
            <a:r>
              <a:rPr lang="en-US" altLang="en-US" sz="1400" b="1" dirty="0" smtClean="0"/>
              <a:t>“</a:t>
            </a:r>
            <a:r>
              <a:rPr lang="en-US" altLang="en-US" sz="1400" b="1" dirty="0"/>
              <a:t>The focus of Cleanroom involves moving from traditional, craft-based software development practices to rigorous, engineering-based practices.”  At http://www.sei.cmu.edu/ </a:t>
            </a:r>
            <a:r>
              <a:rPr lang="en-US" altLang="en-US" sz="1400" b="1" dirty="0" err="1"/>
              <a:t>str</a:t>
            </a:r>
            <a:r>
              <a:rPr lang="en-US" altLang="en-US" sz="1400" b="1" dirty="0"/>
              <a:t>/descriptions/ cleanroom_body.html</a:t>
            </a:r>
          </a:p>
        </p:txBody>
      </p:sp>
      <p:sp>
        <p:nvSpPr>
          <p:cNvPr id="48157" name="Text Box 29"/>
          <p:cNvSpPr txBox="1">
            <a:spLocks noChangeArrowheads="1"/>
          </p:cNvSpPr>
          <p:nvPr/>
        </p:nvSpPr>
        <p:spPr bwMode="auto">
          <a:xfrm>
            <a:off x="5999163" y="2749550"/>
            <a:ext cx="1782762" cy="117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spcBef>
                <a:spcPct val="30000"/>
              </a:spcBef>
            </a:pPr>
            <a:r>
              <a:rPr lang="en-US" altLang="en-US" sz="2300" b="1"/>
              <a:t>Professional </a:t>
            </a:r>
          </a:p>
          <a:p>
            <a:pPr>
              <a:lnSpc>
                <a:spcPct val="90000"/>
              </a:lnSpc>
              <a:spcBef>
                <a:spcPct val="30000"/>
              </a:spcBef>
            </a:pPr>
            <a:r>
              <a:rPr lang="en-US" altLang="en-US" sz="2300" b="1"/>
              <a:t>Engineering</a:t>
            </a:r>
          </a:p>
          <a:p>
            <a:endParaRPr lang="en-US" altLang="en-US" sz="2300"/>
          </a:p>
        </p:txBody>
      </p:sp>
      <p:sp>
        <p:nvSpPr>
          <p:cNvPr id="2" name="TextBox 1"/>
          <p:cNvSpPr txBox="1"/>
          <p:nvPr/>
        </p:nvSpPr>
        <p:spPr>
          <a:xfrm>
            <a:off x="5830094" y="609600"/>
            <a:ext cx="3237706" cy="707886"/>
          </a:xfrm>
          <a:prstGeom prst="rect">
            <a:avLst/>
          </a:prstGeom>
          <a:noFill/>
        </p:spPr>
        <p:txBody>
          <a:bodyPr wrap="square" rtlCol="0">
            <a:spAutoFit/>
          </a:bodyPr>
          <a:lstStyle/>
          <a:p>
            <a:r>
              <a:rPr lang="en-US" sz="2000" b="1" dirty="0" smtClean="0">
                <a:solidFill>
                  <a:srgbClr val="FF0000"/>
                </a:solidFill>
              </a:rPr>
              <a:t>Where is your organization on this progression?</a:t>
            </a:r>
            <a:endParaRPr lang="en-US" sz="2000" b="1" dirty="0">
              <a:solidFill>
                <a:srgbClr val="FF0000"/>
              </a:solidFill>
            </a:endParaRPr>
          </a:p>
        </p:txBody>
      </p:sp>
      <p:sp>
        <p:nvSpPr>
          <p:cNvPr id="30" name="Oval 29"/>
          <p:cNvSpPr/>
          <p:nvPr/>
        </p:nvSpPr>
        <p:spPr>
          <a:xfrm>
            <a:off x="0" y="4495800"/>
            <a:ext cx="1905000" cy="1447800"/>
          </a:xfrm>
          <a:prstGeom prst="ellipse">
            <a:avLst/>
          </a:prstGeom>
          <a:solidFill>
            <a:schemeClr val="accent5">
              <a:lumMod val="20000"/>
              <a:lumOff val="80000"/>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867400" y="2438400"/>
            <a:ext cx="1905000" cy="1447800"/>
          </a:xfrm>
          <a:prstGeom prst="ellipse">
            <a:avLst/>
          </a:prstGeom>
          <a:solidFill>
            <a:schemeClr val="accent5">
              <a:lumMod val="20000"/>
              <a:lumOff val="80000"/>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572000" y="5334000"/>
            <a:ext cx="2362200" cy="923330"/>
          </a:xfrm>
          <a:prstGeom prst="rect">
            <a:avLst/>
          </a:prstGeom>
          <a:noFill/>
        </p:spPr>
        <p:txBody>
          <a:bodyPr wrap="square" rtlCol="0">
            <a:spAutoFit/>
          </a:bodyPr>
          <a:lstStyle/>
          <a:p>
            <a:r>
              <a:rPr lang="en-US" dirty="0" smtClean="0">
                <a:solidFill>
                  <a:schemeClr val="accent1">
                    <a:lumMod val="75000"/>
                  </a:schemeClr>
                </a:solidFill>
              </a:rPr>
              <a:t>Is this the cause of the Agile </a:t>
            </a:r>
            <a:r>
              <a:rPr lang="en-US" dirty="0" err="1" smtClean="0">
                <a:solidFill>
                  <a:schemeClr val="accent1">
                    <a:lumMod val="75000"/>
                  </a:schemeClr>
                </a:solidFill>
              </a:rPr>
              <a:t>vs</a:t>
            </a:r>
            <a:r>
              <a:rPr lang="en-US" dirty="0" smtClean="0">
                <a:solidFill>
                  <a:schemeClr val="accent1">
                    <a:lumMod val="75000"/>
                  </a:schemeClr>
                </a:solidFill>
              </a:rPr>
              <a:t> Systems Engineering conflict?</a:t>
            </a:r>
            <a:endParaRPr lang="en-US" dirty="0">
              <a:solidFill>
                <a:schemeClr val="accent1">
                  <a:lumMod val="75000"/>
                </a:schemeClr>
              </a:solidFill>
            </a:endParaRPr>
          </a:p>
        </p:txBody>
      </p:sp>
      <p:cxnSp>
        <p:nvCxnSpPr>
          <p:cNvPr id="33" name="Straight Arrow Connector 32"/>
          <p:cNvCxnSpPr/>
          <p:nvPr/>
        </p:nvCxnSpPr>
        <p:spPr>
          <a:xfrm flipH="1" flipV="1">
            <a:off x="2057400" y="5410200"/>
            <a:ext cx="25146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5943600" y="3962400"/>
            <a:ext cx="838200"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514600" y="5678269"/>
            <a:ext cx="1447800" cy="646331"/>
          </a:xfrm>
          <a:prstGeom prst="rect">
            <a:avLst/>
          </a:prstGeom>
          <a:noFill/>
        </p:spPr>
        <p:txBody>
          <a:bodyPr wrap="square" rtlCol="0">
            <a:spAutoFit/>
          </a:bodyPr>
          <a:lstStyle/>
          <a:p>
            <a:r>
              <a:rPr lang="en-US" dirty="0" smtClean="0">
                <a:solidFill>
                  <a:schemeClr val="accent1">
                    <a:lumMod val="75000"/>
                  </a:schemeClr>
                </a:solidFill>
              </a:rPr>
              <a:t>We think we’re here.</a:t>
            </a:r>
            <a:endParaRPr lang="en-US" dirty="0">
              <a:solidFill>
                <a:schemeClr val="accent1">
                  <a:lumMod val="75000"/>
                </a:schemeClr>
              </a:solidFill>
            </a:endParaRPr>
          </a:p>
        </p:txBody>
      </p:sp>
      <p:sp>
        <p:nvSpPr>
          <p:cNvPr id="38" name="TextBox 37"/>
          <p:cNvSpPr txBox="1"/>
          <p:nvPr/>
        </p:nvSpPr>
        <p:spPr>
          <a:xfrm>
            <a:off x="6324600" y="4763869"/>
            <a:ext cx="1447800" cy="646331"/>
          </a:xfrm>
          <a:prstGeom prst="rect">
            <a:avLst/>
          </a:prstGeom>
          <a:noFill/>
        </p:spPr>
        <p:txBody>
          <a:bodyPr wrap="square" rtlCol="0">
            <a:spAutoFit/>
          </a:bodyPr>
          <a:lstStyle/>
          <a:p>
            <a:r>
              <a:rPr lang="en-US" dirty="0" smtClean="0">
                <a:solidFill>
                  <a:schemeClr val="accent1">
                    <a:lumMod val="75000"/>
                  </a:schemeClr>
                </a:solidFill>
              </a:rPr>
              <a:t>They think they’re here.</a:t>
            </a:r>
            <a:endParaRPr lang="en-US" dirty="0">
              <a:solidFill>
                <a:schemeClr val="accent1">
                  <a:lumMod val="75000"/>
                </a:schemeClr>
              </a:solidFill>
            </a:endParaRPr>
          </a:p>
        </p:txBody>
      </p:sp>
    </p:spTree>
    <p:extLst>
      <p:ext uri="{BB962C8B-B14F-4D97-AF65-F5344CB8AC3E}">
        <p14:creationId xmlns:p14="http://schemas.microsoft.com/office/powerpoint/2010/main" val="1343004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P spid="37"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ooter Placeholder 4"/>
          <p:cNvSpPr>
            <a:spLocks noGrp="1"/>
          </p:cNvSpPr>
          <p:nvPr>
            <p:ph type="ftr" sz="quarter" idx="11"/>
          </p:nvPr>
        </p:nvSpPr>
        <p:spPr/>
        <p:txBody>
          <a:bodyPr/>
          <a:lstStyle/>
          <a:p>
            <a:r>
              <a:rPr lang="en-US" altLang="en-US"/>
              <a:t>Am I architecting software?</a:t>
            </a:r>
          </a:p>
          <a:p>
            <a:r>
              <a:rPr lang="en-US" altLang="en-US"/>
              <a:t>  Why am I architecting software?	</a:t>
            </a:r>
          </a:p>
        </p:txBody>
      </p:sp>
      <p:pic>
        <p:nvPicPr>
          <p:cNvPr id="121858" name="Picture 2"/>
          <p:cNvPicPr>
            <a:picLocks noChangeArrowheads="1"/>
          </p:cNvPicPr>
          <p:nvPr/>
        </p:nvPicPr>
        <p:blipFill>
          <a:blip r:embed="rId4">
            <a:extLst>
              <a:ext uri="{28A0092B-C50C-407E-A947-70E740481C1C}">
                <a14:useLocalDpi xmlns:a14="http://schemas.microsoft.com/office/drawing/2010/main" val="0"/>
              </a:ext>
            </a:extLst>
          </a:blip>
          <a:srcRect t="1871" b="2600"/>
          <a:stretch>
            <a:fillRect/>
          </a:stretch>
        </p:blipFill>
        <p:spPr bwMode="auto">
          <a:xfrm>
            <a:off x="0" y="512763"/>
            <a:ext cx="9121775" cy="623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59" name="Line 3"/>
          <p:cNvSpPr>
            <a:spLocks noChangeShapeType="1"/>
          </p:cNvSpPr>
          <p:nvPr/>
        </p:nvSpPr>
        <p:spPr bwMode="auto">
          <a:xfrm flipH="1" flipV="1">
            <a:off x="2738438" y="2951163"/>
            <a:ext cx="203200" cy="5588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60" name="Line 4"/>
          <p:cNvSpPr>
            <a:spLocks noChangeShapeType="1"/>
          </p:cNvSpPr>
          <p:nvPr/>
        </p:nvSpPr>
        <p:spPr bwMode="auto">
          <a:xfrm flipH="1" flipV="1">
            <a:off x="3429000" y="4098925"/>
            <a:ext cx="1130300" cy="3937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61" name="Line 5"/>
          <p:cNvSpPr>
            <a:spLocks noChangeShapeType="1"/>
          </p:cNvSpPr>
          <p:nvPr/>
        </p:nvSpPr>
        <p:spPr bwMode="auto">
          <a:xfrm>
            <a:off x="5295900" y="4906963"/>
            <a:ext cx="1574800" cy="508000"/>
          </a:xfrm>
          <a:prstGeom prst="line">
            <a:avLst/>
          </a:prstGeom>
          <a:noFill/>
          <a:ln w="254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62" name="Line 6"/>
          <p:cNvSpPr>
            <a:spLocks noChangeShapeType="1"/>
          </p:cNvSpPr>
          <p:nvPr/>
        </p:nvSpPr>
        <p:spPr bwMode="auto">
          <a:xfrm flipH="1">
            <a:off x="5603875" y="3144838"/>
            <a:ext cx="1330325" cy="1393825"/>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63" name="Line 7"/>
          <p:cNvSpPr>
            <a:spLocks noChangeShapeType="1"/>
          </p:cNvSpPr>
          <p:nvPr/>
        </p:nvSpPr>
        <p:spPr bwMode="auto">
          <a:xfrm>
            <a:off x="5791200" y="1519238"/>
            <a:ext cx="1219200" cy="12192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64" name="Line 8"/>
          <p:cNvSpPr>
            <a:spLocks noChangeShapeType="1"/>
          </p:cNvSpPr>
          <p:nvPr/>
        </p:nvSpPr>
        <p:spPr bwMode="auto">
          <a:xfrm flipV="1">
            <a:off x="2921000" y="1435100"/>
            <a:ext cx="1320800" cy="1125538"/>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65" name="Rectangle 9"/>
          <p:cNvSpPr>
            <a:spLocks noChangeArrowheads="1"/>
          </p:cNvSpPr>
          <p:nvPr/>
        </p:nvSpPr>
        <p:spPr bwMode="auto">
          <a:xfrm>
            <a:off x="3768725" y="2651125"/>
            <a:ext cx="2293938"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r>
              <a:rPr lang="en-US" altLang="en-US" sz="1600" b="1"/>
              <a:t>The “Novelty Circle” of engineering; or, “Hey, where’s my needle in this haystack?”</a:t>
            </a:r>
          </a:p>
        </p:txBody>
      </p:sp>
      <p:sp>
        <p:nvSpPr>
          <p:cNvPr id="121866" name="Text Box 10"/>
          <p:cNvSpPr txBox="1">
            <a:spLocks noChangeArrowheads="1"/>
          </p:cNvSpPr>
          <p:nvPr/>
        </p:nvSpPr>
        <p:spPr bwMode="auto">
          <a:xfrm>
            <a:off x="5170488" y="-12700"/>
            <a:ext cx="32115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i="1" dirty="0"/>
              <a:t>Top:</a:t>
            </a:r>
            <a:r>
              <a:rPr lang="en-US" altLang="en-US" sz="1400" dirty="0"/>
              <a:t>  The real person shown here is </a:t>
            </a:r>
            <a:r>
              <a:rPr lang="en-US" altLang="en-US" sz="1400" dirty="0" err="1"/>
              <a:t>Denzil</a:t>
            </a:r>
            <a:r>
              <a:rPr lang="en-US" altLang="en-US" sz="1400" dirty="0"/>
              <a:t> Biter, City Engineer for Clarksville, TN.  See www.cityofclarksville.com/ </a:t>
            </a:r>
            <a:r>
              <a:rPr lang="en-US" altLang="en-US" sz="1400" dirty="0" err="1"/>
              <a:t>cityengineer</a:t>
            </a:r>
            <a:r>
              <a:rPr lang="en-US" altLang="en-US" sz="1400" dirty="0"/>
              <a:t>/.</a:t>
            </a:r>
            <a:endParaRPr lang="en-US" altLang="en-US" dirty="0"/>
          </a:p>
        </p:txBody>
      </p:sp>
      <p:sp>
        <p:nvSpPr>
          <p:cNvPr id="121867" name="Text Box 11"/>
          <p:cNvSpPr txBox="1">
            <a:spLocks noChangeArrowheads="1"/>
          </p:cNvSpPr>
          <p:nvPr/>
        </p:nvSpPr>
        <p:spPr bwMode="auto">
          <a:xfrm>
            <a:off x="4533900" y="2249488"/>
            <a:ext cx="1042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chemeClr val="accent2"/>
                </a:solidFill>
              </a:rPr>
              <a:t>Folklore</a:t>
            </a:r>
          </a:p>
        </p:txBody>
      </p:sp>
      <p:sp>
        <p:nvSpPr>
          <p:cNvPr id="121868" name="Text Box 12"/>
          <p:cNvSpPr txBox="1">
            <a:spLocks noChangeArrowheads="1"/>
          </p:cNvSpPr>
          <p:nvPr/>
        </p:nvSpPr>
        <p:spPr bwMode="auto">
          <a:xfrm>
            <a:off x="1841500" y="2554288"/>
            <a:ext cx="18748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i="1">
                <a:solidFill>
                  <a:schemeClr val="accent2"/>
                </a:solidFill>
              </a:rPr>
              <a:t>Ad hoc</a:t>
            </a:r>
            <a:r>
              <a:rPr lang="en-US" altLang="en-US" sz="2000">
                <a:solidFill>
                  <a:schemeClr val="accent2"/>
                </a:solidFill>
              </a:rPr>
              <a:t> solutions</a:t>
            </a:r>
          </a:p>
        </p:txBody>
      </p:sp>
      <p:sp>
        <p:nvSpPr>
          <p:cNvPr id="121869" name="Text Box 13"/>
          <p:cNvSpPr txBox="1">
            <a:spLocks noChangeArrowheads="1"/>
          </p:cNvSpPr>
          <p:nvPr/>
        </p:nvSpPr>
        <p:spPr bwMode="auto">
          <a:xfrm>
            <a:off x="2293938" y="3529013"/>
            <a:ext cx="2643187" cy="75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5000"/>
              </a:spcBef>
            </a:pPr>
            <a:r>
              <a:rPr lang="en-US" altLang="en-US" sz="2000" dirty="0">
                <a:solidFill>
                  <a:schemeClr val="accent2"/>
                </a:solidFill>
              </a:rPr>
              <a:t>New problems</a:t>
            </a:r>
            <a:br>
              <a:rPr lang="en-US" altLang="en-US" sz="2000" dirty="0">
                <a:solidFill>
                  <a:schemeClr val="accent2"/>
                </a:solidFill>
              </a:rPr>
            </a:br>
            <a:r>
              <a:rPr lang="en-US" altLang="en-US" sz="2000" dirty="0">
                <a:solidFill>
                  <a:schemeClr val="accent2"/>
                </a:solidFill>
              </a:rPr>
              <a:t>  </a:t>
            </a:r>
            <a:r>
              <a:rPr lang="en-US" altLang="en-US" dirty="0">
                <a:solidFill>
                  <a:schemeClr val="accent2"/>
                </a:solidFill>
              </a:rPr>
              <a:t>(</a:t>
            </a:r>
            <a:r>
              <a:rPr lang="en-US" altLang="en-US" b="1" dirty="0">
                <a:solidFill>
                  <a:schemeClr val="accent2"/>
                </a:solidFill>
              </a:rPr>
              <a:t>novelty </a:t>
            </a:r>
            <a:r>
              <a:rPr lang="en-US" altLang="en-US" dirty="0">
                <a:solidFill>
                  <a:schemeClr val="accent2"/>
                </a:solidFill>
              </a:rPr>
              <a:t>and nefarious outside forces)</a:t>
            </a:r>
          </a:p>
          <a:p>
            <a:pPr>
              <a:lnSpc>
                <a:spcPct val="80000"/>
              </a:lnSpc>
            </a:pPr>
            <a:endParaRPr lang="en-US" altLang="en-US" sz="1400" dirty="0"/>
          </a:p>
        </p:txBody>
      </p:sp>
      <p:sp>
        <p:nvSpPr>
          <p:cNvPr id="121870" name="Text Box 14"/>
          <p:cNvSpPr txBox="1">
            <a:spLocks noChangeArrowheads="1"/>
          </p:cNvSpPr>
          <p:nvPr/>
        </p:nvSpPr>
        <p:spPr bwMode="auto">
          <a:xfrm>
            <a:off x="6024563" y="2738438"/>
            <a:ext cx="1450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spcBef>
                <a:spcPct val="15000"/>
              </a:spcBef>
            </a:pPr>
            <a:r>
              <a:rPr lang="en-US" altLang="en-US" sz="2000">
                <a:solidFill>
                  <a:schemeClr val="accent2"/>
                </a:solidFill>
              </a:rPr>
              <a:t>Codification</a:t>
            </a:r>
            <a:endParaRPr lang="en-US" altLang="en-US" sz="1400"/>
          </a:p>
        </p:txBody>
      </p:sp>
      <p:sp>
        <p:nvSpPr>
          <p:cNvPr id="121871" name="Text Box 15"/>
          <p:cNvSpPr txBox="1">
            <a:spLocks noChangeArrowheads="1"/>
          </p:cNvSpPr>
          <p:nvPr/>
        </p:nvSpPr>
        <p:spPr bwMode="auto">
          <a:xfrm>
            <a:off x="4351338" y="4533900"/>
            <a:ext cx="2070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spcBef>
                <a:spcPct val="15000"/>
              </a:spcBef>
            </a:pPr>
            <a:r>
              <a:rPr lang="en-US" altLang="en-US" sz="2000">
                <a:solidFill>
                  <a:schemeClr val="accent2"/>
                </a:solidFill>
              </a:rPr>
              <a:t>Models &amp; theories</a:t>
            </a:r>
            <a:endParaRPr lang="en-US" altLang="en-US" sz="1400"/>
          </a:p>
        </p:txBody>
      </p:sp>
      <p:sp>
        <p:nvSpPr>
          <p:cNvPr id="121872" name="Text Box 16"/>
          <p:cNvSpPr txBox="1">
            <a:spLocks noChangeArrowheads="1"/>
          </p:cNvSpPr>
          <p:nvPr/>
        </p:nvSpPr>
        <p:spPr bwMode="auto">
          <a:xfrm>
            <a:off x="173038" y="6292850"/>
            <a:ext cx="58404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Background is Claude Monet’s </a:t>
            </a:r>
            <a:r>
              <a:rPr lang="en-US" altLang="en-US" sz="1000" i="1"/>
              <a:t>Meule, Soleil Couchant, </a:t>
            </a:r>
            <a:r>
              <a:rPr lang="en-US" altLang="en-US" sz="1000"/>
              <a:t>1891; Museum of Fine Arts, Boston Figure derived from </a:t>
            </a:r>
            <a:r>
              <a:rPr lang="en-US" altLang="en-US" sz="1000" i="1"/>
              <a:t>Software Architecture:  Perspectives on an Emerging Discipline</a:t>
            </a:r>
            <a:r>
              <a:rPr lang="en-US" altLang="en-US" sz="1000"/>
              <a:t>, by Mary Shaw and David Garlan.  Prentice Hall, 1996, ISBN 0-13-182957-2.</a:t>
            </a:r>
          </a:p>
        </p:txBody>
      </p:sp>
      <p:pic>
        <p:nvPicPr>
          <p:cNvPr id="121873" name="Picture 17" descr="scienti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5363" y="4340225"/>
            <a:ext cx="1500187" cy="2074863"/>
          </a:xfrm>
          <a:prstGeom prst="rect">
            <a:avLst/>
          </a:prstGeom>
          <a:noFill/>
          <a:extLst>
            <a:ext uri="{909E8E84-426E-40dd-AFC4-6F175D3DCCD1}">
              <a14:hiddenFill xmlns:a14="http://schemas.microsoft.com/office/drawing/2010/main">
                <a:solidFill>
                  <a:srgbClr val="FFFFFF"/>
                </a:solidFill>
              </a14:hiddenFill>
            </a:ext>
          </a:extLst>
        </p:spPr>
      </p:pic>
      <p:sp>
        <p:nvSpPr>
          <p:cNvPr id="121874" name="Text Box 18"/>
          <p:cNvSpPr txBox="1">
            <a:spLocks noChangeArrowheads="1"/>
          </p:cNvSpPr>
          <p:nvPr/>
        </p:nvSpPr>
        <p:spPr bwMode="auto">
          <a:xfrm>
            <a:off x="7245350" y="6418263"/>
            <a:ext cx="1577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Image from www.reg.ufl</a:t>
            </a:r>
            <a:br>
              <a:rPr lang="en-US" altLang="en-US" sz="1000"/>
            </a:br>
            <a:r>
              <a:rPr lang="en-US" altLang="en-US" sz="1000"/>
              <a:t>.edu/ suppapp-splash.html. </a:t>
            </a:r>
          </a:p>
        </p:txBody>
      </p:sp>
      <p:pic>
        <p:nvPicPr>
          <p:cNvPr id="121875" name="Picture 19" descr="documenting_lar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7438" y="2273300"/>
            <a:ext cx="1630362" cy="1452563"/>
          </a:xfrm>
          <a:prstGeom prst="rect">
            <a:avLst/>
          </a:prstGeom>
          <a:noFill/>
          <a:extLst>
            <a:ext uri="{909E8E84-426E-40dd-AFC4-6F175D3DCCD1}">
              <a14:hiddenFill xmlns:a14="http://schemas.microsoft.com/office/drawing/2010/main">
                <a:solidFill>
                  <a:srgbClr val="FFFFFF"/>
                </a:solidFill>
              </a14:hiddenFill>
            </a:ext>
          </a:extLst>
        </p:spPr>
      </p:pic>
      <p:sp>
        <p:nvSpPr>
          <p:cNvPr id="121876" name="Text Box 20"/>
          <p:cNvSpPr txBox="1">
            <a:spLocks noChangeArrowheads="1"/>
          </p:cNvSpPr>
          <p:nvPr/>
        </p:nvSpPr>
        <p:spPr bwMode="auto">
          <a:xfrm>
            <a:off x="7523163" y="1416050"/>
            <a:ext cx="1609725" cy="91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ts val="500"/>
              </a:spcBef>
              <a:spcAft>
                <a:spcPts val="500"/>
              </a:spcAft>
            </a:pPr>
            <a:r>
              <a:rPr lang="en-US" altLang="en-US" sz="1000"/>
              <a:t>Astronomer documenting observations.  From www.astro.caltech.edu/ observatories/palomar/ faq/answers.htm.</a:t>
            </a:r>
          </a:p>
        </p:txBody>
      </p:sp>
      <p:pic>
        <p:nvPicPr>
          <p:cNvPr id="121877" name="Picture 21" descr="isabelleducirque"/>
          <p:cNvPicPr>
            <a:picLocks noChangeAspect="1" noChangeArrowheads="1"/>
          </p:cNvPicPr>
          <p:nvPr/>
        </p:nvPicPr>
        <p:blipFill>
          <a:blip r:embed="rId7">
            <a:extLst>
              <a:ext uri="{28A0092B-C50C-407E-A947-70E740481C1C}">
                <a14:useLocalDpi xmlns:a14="http://schemas.microsoft.com/office/drawing/2010/main" val="0"/>
              </a:ext>
            </a:extLst>
          </a:blip>
          <a:srcRect l="17889" t="17651" r="24687" b="14655"/>
          <a:stretch>
            <a:fillRect/>
          </a:stretch>
        </p:blipFill>
        <p:spPr bwMode="auto">
          <a:xfrm>
            <a:off x="727075" y="38100"/>
            <a:ext cx="2038350" cy="2581275"/>
          </a:xfrm>
          <a:prstGeom prst="rect">
            <a:avLst/>
          </a:prstGeom>
          <a:noFill/>
          <a:extLst>
            <a:ext uri="{909E8E84-426E-40dd-AFC4-6F175D3DCCD1}">
              <a14:hiddenFill xmlns:a14="http://schemas.microsoft.com/office/drawing/2010/main">
                <a:solidFill>
                  <a:srgbClr val="FFFFFF"/>
                </a:solidFill>
              </a14:hiddenFill>
            </a:ext>
          </a:extLst>
        </p:spPr>
      </p:pic>
      <p:sp>
        <p:nvSpPr>
          <p:cNvPr id="121878" name="Text Box 22"/>
          <p:cNvSpPr txBox="1">
            <a:spLocks noChangeArrowheads="1"/>
          </p:cNvSpPr>
          <p:nvPr/>
        </p:nvSpPr>
        <p:spPr bwMode="auto">
          <a:xfrm rot="-5400000">
            <a:off x="-1018381" y="1212056"/>
            <a:ext cx="30591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Cirque du Soleil aerial contortionist is Isabelle Chasse, from http://www.montrealenespanol.com/quidam.htm</a:t>
            </a:r>
          </a:p>
        </p:txBody>
      </p:sp>
      <p:pic>
        <p:nvPicPr>
          <p:cNvPr id="121879" name="Picture 23" descr="Denzil Biter - engine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6888" y="1038225"/>
            <a:ext cx="1417637" cy="1239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1880" name="Object 24"/>
          <p:cNvGraphicFramePr>
            <a:graphicFrameLocks/>
          </p:cNvGraphicFramePr>
          <p:nvPr/>
        </p:nvGraphicFramePr>
        <p:xfrm>
          <a:off x="2763838" y="-22225"/>
          <a:ext cx="2460625" cy="1341438"/>
        </p:xfrm>
        <a:graphic>
          <a:graphicData uri="http://schemas.openxmlformats.org/presentationml/2006/ole">
            <mc:AlternateContent xmlns:mc="http://schemas.openxmlformats.org/markup-compatibility/2006">
              <mc:Choice xmlns:v="urn:schemas-microsoft-com:vml" Requires="v">
                <p:oleObj spid="_x0000_s5156" name="GALLERY" r:id="rId9" imgW="5756040" imgH="3754080" progId="GALLERYClipart">
                  <p:embed/>
                </p:oleObj>
              </mc:Choice>
              <mc:Fallback>
                <p:oleObj name="GALLERY" r:id="rId9" imgW="5756040" imgH="3754080" progId="GALLERYClipart">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3838" y="-22225"/>
                        <a:ext cx="2460625" cy="134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1881" name="Rectangle 25"/>
          <p:cNvSpPr>
            <a:spLocks noChangeArrowheads="1"/>
          </p:cNvSpPr>
          <p:nvPr/>
        </p:nvSpPr>
        <p:spPr bwMode="auto">
          <a:xfrm>
            <a:off x="3127375" y="276225"/>
            <a:ext cx="19081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r>
              <a:rPr lang="en-US" altLang="en-US" b="1"/>
              <a:t>“Here’s a great war story from the 1B project -- Impossible, but true!”</a:t>
            </a:r>
          </a:p>
        </p:txBody>
      </p:sp>
      <p:pic>
        <p:nvPicPr>
          <p:cNvPr id="121883" name="Picture 27" descr="block-pla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52725" y="4535488"/>
            <a:ext cx="1584325" cy="1679575"/>
          </a:xfrm>
          <a:prstGeom prst="rect">
            <a:avLst/>
          </a:prstGeom>
          <a:noFill/>
          <a:extLst>
            <a:ext uri="{909E8E84-426E-40dd-AFC4-6F175D3DCCD1}">
              <a14:hiddenFill xmlns:a14="http://schemas.microsoft.com/office/drawing/2010/main">
                <a:solidFill>
                  <a:srgbClr val="FFFFFF"/>
                </a:solidFill>
              </a14:hiddenFill>
            </a:ext>
          </a:extLst>
        </p:spPr>
      </p:pic>
      <p:sp>
        <p:nvSpPr>
          <p:cNvPr id="121884" name="Text Box 28"/>
          <p:cNvSpPr txBox="1">
            <a:spLocks noChangeArrowheads="1"/>
          </p:cNvSpPr>
          <p:nvPr/>
        </p:nvSpPr>
        <p:spPr bwMode="auto">
          <a:xfrm rot="-5400000">
            <a:off x="1459707" y="4976019"/>
            <a:ext cx="2205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Image from www.</a:t>
            </a:r>
            <a:br>
              <a:rPr lang="en-US" altLang="en-US" sz="1000"/>
            </a:br>
            <a:r>
              <a:rPr lang="en-US" altLang="en-US" sz="1000"/>
              <a:t>sturdykidstuff.com/ tables.html</a:t>
            </a:r>
          </a:p>
        </p:txBody>
      </p:sp>
      <p:sp>
        <p:nvSpPr>
          <p:cNvPr id="121885" name="Text Box 29"/>
          <p:cNvSpPr txBox="1">
            <a:spLocks noChangeArrowheads="1"/>
          </p:cNvSpPr>
          <p:nvPr/>
        </p:nvSpPr>
        <p:spPr bwMode="auto">
          <a:xfrm>
            <a:off x="6124575" y="5397500"/>
            <a:ext cx="12334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chemeClr val="accent2"/>
                </a:solidFill>
              </a:rPr>
              <a:t>Improved </a:t>
            </a:r>
            <a:br>
              <a:rPr lang="en-US" altLang="en-US" sz="2000">
                <a:solidFill>
                  <a:schemeClr val="accent2"/>
                </a:solidFill>
              </a:rPr>
            </a:br>
            <a:r>
              <a:rPr lang="en-US" altLang="en-US" sz="2000">
                <a:solidFill>
                  <a:schemeClr val="accent2"/>
                </a:solidFill>
              </a:rPr>
              <a:t>practice</a:t>
            </a:r>
          </a:p>
        </p:txBody>
      </p:sp>
      <p:pic>
        <p:nvPicPr>
          <p:cNvPr id="121886" name="Picture 30" descr="problem bould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4350" y="2987675"/>
            <a:ext cx="1765300" cy="2355850"/>
          </a:xfrm>
          <a:prstGeom prst="rect">
            <a:avLst/>
          </a:prstGeom>
          <a:noFill/>
          <a:extLst>
            <a:ext uri="{909E8E84-426E-40dd-AFC4-6F175D3DCCD1}">
              <a14:hiddenFill xmlns:a14="http://schemas.microsoft.com/office/drawing/2010/main">
                <a:solidFill>
                  <a:srgbClr val="FFFFFF"/>
                </a:solidFill>
              </a14:hiddenFill>
            </a:ext>
          </a:extLst>
        </p:spPr>
      </p:pic>
      <p:sp>
        <p:nvSpPr>
          <p:cNvPr id="121887" name="Text Box 31"/>
          <p:cNvSpPr txBox="1">
            <a:spLocks noChangeArrowheads="1"/>
          </p:cNvSpPr>
          <p:nvPr/>
        </p:nvSpPr>
        <p:spPr bwMode="auto">
          <a:xfrm rot="-5400000">
            <a:off x="-835818" y="3967956"/>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Boulder climber from www.gtonline.net</a:t>
            </a:r>
            <a:br>
              <a:rPr lang="en-US" altLang="en-US" sz="1000"/>
            </a:br>
            <a:r>
              <a:rPr lang="en-US" altLang="en-US" sz="1000"/>
              <a:t>/community/ gmc/boulder/pecqueries.htm</a:t>
            </a:r>
          </a:p>
        </p:txBody>
      </p:sp>
      <p:sp>
        <p:nvSpPr>
          <p:cNvPr id="121888" name="Text Box 32"/>
          <p:cNvSpPr txBox="1">
            <a:spLocks noChangeArrowheads="1"/>
          </p:cNvSpPr>
          <p:nvPr/>
        </p:nvSpPr>
        <p:spPr bwMode="auto">
          <a:xfrm>
            <a:off x="822325" y="5391150"/>
            <a:ext cx="727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“Yikes!”</a:t>
            </a:r>
          </a:p>
        </p:txBody>
      </p:sp>
      <p:sp>
        <p:nvSpPr>
          <p:cNvPr id="35" name="TextBox 34"/>
          <p:cNvSpPr txBox="1"/>
          <p:nvPr/>
        </p:nvSpPr>
        <p:spPr>
          <a:xfrm>
            <a:off x="6742112" y="663714"/>
            <a:ext cx="2478088" cy="707886"/>
          </a:xfrm>
          <a:prstGeom prst="rect">
            <a:avLst/>
          </a:prstGeom>
          <a:noFill/>
        </p:spPr>
        <p:txBody>
          <a:bodyPr wrap="square" rtlCol="0">
            <a:spAutoFit/>
          </a:bodyPr>
          <a:lstStyle/>
          <a:p>
            <a:r>
              <a:rPr lang="en-US" sz="2000" b="1" dirty="0" smtClean="0">
                <a:solidFill>
                  <a:srgbClr val="FF0000"/>
                </a:solidFill>
              </a:rPr>
              <a:t>And where are your people on this one?</a:t>
            </a:r>
            <a:endParaRPr lang="en-US" sz="2000" b="1" dirty="0">
              <a:solidFill>
                <a:srgbClr val="FF0000"/>
              </a:solidFill>
            </a:endParaRPr>
          </a:p>
        </p:txBody>
      </p:sp>
      <p:sp>
        <p:nvSpPr>
          <p:cNvPr id="2" name="Oval 1"/>
          <p:cNvSpPr/>
          <p:nvPr/>
        </p:nvSpPr>
        <p:spPr>
          <a:xfrm>
            <a:off x="1524000" y="1981200"/>
            <a:ext cx="4572000" cy="1447800"/>
          </a:xfrm>
          <a:prstGeom prst="ellipse">
            <a:avLst/>
          </a:prstGeom>
          <a:solidFill>
            <a:schemeClr val="accent5">
              <a:lumMod val="20000"/>
              <a:lumOff val="80000"/>
              <a:alpha val="4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629400" y="3657600"/>
            <a:ext cx="2362200" cy="646331"/>
          </a:xfrm>
          <a:prstGeom prst="rect">
            <a:avLst/>
          </a:prstGeom>
          <a:noFill/>
        </p:spPr>
        <p:txBody>
          <a:bodyPr wrap="square" rtlCol="0">
            <a:spAutoFit/>
          </a:bodyPr>
          <a:lstStyle/>
          <a:p>
            <a:r>
              <a:rPr lang="en-US" dirty="0" smtClean="0">
                <a:solidFill>
                  <a:schemeClr val="accent1">
                    <a:lumMod val="75000"/>
                  </a:schemeClr>
                </a:solidFill>
              </a:rPr>
              <a:t>Is Agile stuck forever back here?</a:t>
            </a:r>
            <a:endParaRPr lang="en-US" dirty="0">
              <a:solidFill>
                <a:schemeClr val="accent1">
                  <a:lumMod val="75000"/>
                </a:schemeClr>
              </a:solidFill>
            </a:endParaRPr>
          </a:p>
        </p:txBody>
      </p:sp>
      <p:cxnSp>
        <p:nvCxnSpPr>
          <p:cNvPr id="5" name="Straight Arrow Connector 4"/>
          <p:cNvCxnSpPr/>
          <p:nvPr/>
        </p:nvCxnSpPr>
        <p:spPr>
          <a:xfrm flipH="1" flipV="1">
            <a:off x="5943600" y="3048000"/>
            <a:ext cx="7620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0551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problem - analysis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Tendency to </a:t>
            </a:r>
            <a:r>
              <a:rPr lang="en-US" dirty="0" err="1" smtClean="0"/>
              <a:t>overcollect</a:t>
            </a:r>
            <a:r>
              <a:rPr lang="en-US" dirty="0" smtClean="0"/>
              <a:t> and </a:t>
            </a:r>
            <a:r>
              <a:rPr lang="en-US" dirty="0" err="1" smtClean="0"/>
              <a:t>underanalyze</a:t>
            </a:r>
            <a:endParaRPr lang="en-US" dirty="0" smtClean="0"/>
          </a:p>
          <a:p>
            <a:r>
              <a:rPr lang="en-US" dirty="0" smtClean="0"/>
              <a:t>Should have an idea what’s useful – first</a:t>
            </a:r>
          </a:p>
          <a:p>
            <a:pPr lvl="1"/>
            <a:r>
              <a:rPr lang="en-US" dirty="0" smtClean="0"/>
              <a:t>“Analysis driven”</a:t>
            </a:r>
          </a:p>
          <a:p>
            <a:pPr lvl="1"/>
            <a:r>
              <a:rPr lang="en-US" dirty="0" smtClean="0"/>
              <a:t>Know the models you are going for</a:t>
            </a:r>
          </a:p>
          <a:p>
            <a:r>
              <a:rPr lang="en-US" dirty="0" smtClean="0"/>
              <a:t>To some extent, metrics and measurements progress with the organization.</a:t>
            </a:r>
          </a:p>
          <a:p>
            <a:pPr lvl="1"/>
            <a:r>
              <a:rPr lang="en-US" dirty="0" smtClean="0"/>
              <a:t>If your org is back in the initial stage, a lot of metrics may be counterproductive.</a:t>
            </a:r>
          </a:p>
          <a:p>
            <a:pPr lvl="2"/>
            <a:r>
              <a:rPr lang="en-US" dirty="0" smtClean="0"/>
              <a:t>E.g., no formal integration and control – how do you track integration defects?</a:t>
            </a:r>
            <a:endParaRPr lang="en-US" dirty="0"/>
          </a:p>
        </p:txBody>
      </p:sp>
    </p:spTree>
    <p:extLst>
      <p:ext uri="{BB962C8B-B14F-4D97-AF65-F5344CB8AC3E}">
        <p14:creationId xmlns:p14="http://schemas.microsoft.com/office/powerpoint/2010/main" val="5603846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 where to start?</a:t>
            </a:r>
            <a:endParaRPr lang="en-US" dirty="0"/>
          </a:p>
        </p:txBody>
      </p:sp>
      <p:sp>
        <p:nvSpPr>
          <p:cNvPr id="3" name="Content Placeholder 2"/>
          <p:cNvSpPr>
            <a:spLocks noGrp="1"/>
          </p:cNvSpPr>
          <p:nvPr>
            <p:ph idx="1"/>
          </p:nvPr>
        </p:nvSpPr>
        <p:spPr/>
        <p:txBody>
          <a:bodyPr>
            <a:normAutofit lnSpcReduction="10000"/>
          </a:bodyPr>
          <a:lstStyle/>
          <a:p>
            <a:r>
              <a:rPr lang="en-US" dirty="0" smtClean="0"/>
              <a:t>Metrics centered around product delivery phase</a:t>
            </a:r>
          </a:p>
          <a:p>
            <a:r>
              <a:rPr lang="en-US" dirty="0" smtClean="0"/>
              <a:t>Then work backward into development process:</a:t>
            </a:r>
          </a:p>
          <a:p>
            <a:pPr lvl="1"/>
            <a:r>
              <a:rPr lang="en-US" dirty="0" smtClean="0"/>
              <a:t>Gives in-process metrics.</a:t>
            </a:r>
          </a:p>
          <a:p>
            <a:pPr lvl="1"/>
            <a:r>
              <a:rPr lang="en-US" dirty="0" smtClean="0"/>
              <a:t>See next slide </a:t>
            </a:r>
            <a:r>
              <a:rPr lang="en-US" dirty="0" smtClean="0">
                <a:sym typeface="Wingdings" panose="05000000000000000000" pitchFamily="2" charset="2"/>
              </a:rPr>
              <a:t></a:t>
            </a:r>
            <a:endParaRPr lang="en-US" dirty="0" smtClean="0"/>
          </a:p>
          <a:p>
            <a:r>
              <a:rPr lang="en-US" dirty="0" smtClean="0"/>
              <a:t>And work forward to track quality in the field.</a:t>
            </a:r>
          </a:p>
          <a:p>
            <a:pPr lvl="1"/>
            <a:r>
              <a:rPr lang="en-US" dirty="0" smtClean="0"/>
              <a:t>These are easier to setup.</a:t>
            </a:r>
          </a:p>
          <a:p>
            <a:pPr lvl="1"/>
            <a:r>
              <a:rPr lang="en-US" dirty="0" smtClean="0"/>
              <a:t>A part of support, already.</a:t>
            </a:r>
            <a:endParaRPr lang="en-US" dirty="0"/>
          </a:p>
        </p:txBody>
      </p:sp>
    </p:spTree>
    <p:extLst>
      <p:ext uri="{BB962C8B-B14F-4D97-AF65-F5344CB8AC3E}">
        <p14:creationId xmlns:p14="http://schemas.microsoft.com/office/powerpoint/2010/main" val="5782734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“In-process” metrics to start with</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Product defect rate (per specified time frame).</a:t>
            </a:r>
          </a:p>
          <a:p>
            <a:r>
              <a:rPr lang="en-US" dirty="0" smtClean="0"/>
              <a:t>Test defect rate.</a:t>
            </a:r>
          </a:p>
          <a:p>
            <a:r>
              <a:rPr lang="en-US" dirty="0" smtClean="0"/>
              <a:t>What is desirable goal for </a:t>
            </a:r>
            <a:r>
              <a:rPr lang="en-US" dirty="0" smtClean="0">
                <a:solidFill>
                  <a:srgbClr val="FF0000"/>
                </a:solidFill>
              </a:rPr>
              <a:t>A</a:t>
            </a:r>
            <a:r>
              <a:rPr lang="en-US" dirty="0" smtClean="0"/>
              <a:t>?</a:t>
            </a:r>
          </a:p>
          <a:p>
            <a:pPr lvl="1"/>
            <a:r>
              <a:rPr lang="en-US" dirty="0" smtClean="0"/>
              <a:t>Monitor by product.</a:t>
            </a:r>
          </a:p>
          <a:p>
            <a:r>
              <a:rPr lang="en-US" dirty="0" smtClean="0"/>
              <a:t>Ditto for</a:t>
            </a:r>
            <a:r>
              <a:rPr lang="en-US" dirty="0" smtClean="0">
                <a:solidFill>
                  <a:srgbClr val="FF0000"/>
                </a:solidFill>
              </a:rPr>
              <a:t> B</a:t>
            </a:r>
            <a:r>
              <a:rPr lang="en-US" dirty="0" smtClean="0"/>
              <a:t>. </a:t>
            </a:r>
          </a:p>
          <a:p>
            <a:r>
              <a:rPr lang="en-US" dirty="0" smtClean="0"/>
              <a:t>How do </a:t>
            </a:r>
            <a:r>
              <a:rPr lang="en-US" dirty="0" smtClean="0">
                <a:solidFill>
                  <a:srgbClr val="FF0000"/>
                </a:solidFill>
              </a:rPr>
              <a:t>A </a:t>
            </a:r>
            <a:r>
              <a:rPr lang="en-US" dirty="0" smtClean="0"/>
              <a:t>and </a:t>
            </a:r>
            <a:r>
              <a:rPr lang="en-US" dirty="0" smtClean="0">
                <a:solidFill>
                  <a:srgbClr val="FF0000"/>
                </a:solidFill>
              </a:rPr>
              <a:t>B</a:t>
            </a:r>
            <a:r>
              <a:rPr lang="en-US" dirty="0" smtClean="0"/>
              <a:t> correlate, once several data points are available?</a:t>
            </a:r>
          </a:p>
          <a:p>
            <a:r>
              <a:rPr lang="en-US" dirty="0" smtClean="0"/>
              <a:t>If they do, use that relationship to measure testing effectiveness. And,</a:t>
            </a:r>
          </a:p>
          <a:p>
            <a:r>
              <a:rPr lang="en-US" dirty="0" smtClean="0">
                <a:solidFill>
                  <a:srgbClr val="FF0000"/>
                </a:solidFill>
              </a:rPr>
              <a:t>B</a:t>
            </a:r>
            <a:r>
              <a:rPr lang="en-US" dirty="0" smtClean="0"/>
              <a:t>/</a:t>
            </a:r>
            <a:r>
              <a:rPr lang="en-US" dirty="0" smtClean="0">
                <a:solidFill>
                  <a:srgbClr val="FF0000"/>
                </a:solidFill>
              </a:rPr>
              <a:t>A </a:t>
            </a:r>
            <a:r>
              <a:rPr lang="en-US" dirty="0" smtClean="0"/>
              <a:t>metric becomes a target for new projects.</a:t>
            </a:r>
          </a:p>
          <a:p>
            <a:r>
              <a:rPr lang="en-US" dirty="0" smtClean="0"/>
              <a:t>Monitor for all projects.</a:t>
            </a:r>
          </a:p>
          <a:p>
            <a:endParaRPr lang="en-US" dirty="0"/>
          </a:p>
        </p:txBody>
      </p:sp>
      <p:sp>
        <p:nvSpPr>
          <p:cNvPr id="4" name="TextBox 3"/>
          <p:cNvSpPr txBox="1"/>
          <p:nvPr/>
        </p:nvSpPr>
        <p:spPr>
          <a:xfrm>
            <a:off x="152400" y="1676400"/>
            <a:ext cx="362600" cy="461665"/>
          </a:xfrm>
          <a:prstGeom prst="rect">
            <a:avLst/>
          </a:prstGeom>
          <a:noFill/>
        </p:spPr>
        <p:txBody>
          <a:bodyPr wrap="none" rtlCol="0">
            <a:spAutoFit/>
          </a:bodyPr>
          <a:lstStyle/>
          <a:p>
            <a:r>
              <a:rPr lang="en-US" sz="2400" dirty="0" smtClean="0">
                <a:solidFill>
                  <a:srgbClr val="FF0000"/>
                </a:solidFill>
              </a:rPr>
              <a:t>A</a:t>
            </a:r>
            <a:endParaRPr lang="en-US" sz="2400" dirty="0">
              <a:solidFill>
                <a:srgbClr val="FF0000"/>
              </a:solidFill>
            </a:endParaRPr>
          </a:p>
        </p:txBody>
      </p:sp>
      <p:sp>
        <p:nvSpPr>
          <p:cNvPr id="5" name="TextBox 4"/>
          <p:cNvSpPr txBox="1"/>
          <p:nvPr/>
        </p:nvSpPr>
        <p:spPr>
          <a:xfrm>
            <a:off x="152400" y="2297668"/>
            <a:ext cx="351378" cy="461665"/>
          </a:xfrm>
          <a:prstGeom prst="rect">
            <a:avLst/>
          </a:prstGeom>
          <a:noFill/>
        </p:spPr>
        <p:txBody>
          <a:bodyPr wrap="none" rtlCol="0">
            <a:spAutoFit/>
          </a:bodyPr>
          <a:lstStyle/>
          <a:p>
            <a:r>
              <a:rPr lang="en-US" sz="2400" dirty="0" smtClean="0">
                <a:solidFill>
                  <a:srgbClr val="FF0000"/>
                </a:solidFill>
              </a:rPr>
              <a:t>B</a:t>
            </a:r>
            <a:endParaRPr lang="en-US" sz="2400" dirty="0">
              <a:solidFill>
                <a:srgbClr val="FF0000"/>
              </a:solidFill>
            </a:endParaRPr>
          </a:p>
        </p:txBody>
      </p:sp>
    </p:spTree>
    <p:extLst>
      <p:ext uri="{BB962C8B-B14F-4D97-AF65-F5344CB8AC3E}">
        <p14:creationId xmlns:p14="http://schemas.microsoft.com/office/powerpoint/2010/main" val="5050442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a metric?</a:t>
            </a:r>
            <a:endParaRPr lang="en-US" dirty="0"/>
          </a:p>
        </p:txBody>
      </p:sp>
      <p:sp>
        <p:nvSpPr>
          <p:cNvPr id="3" name="Content Placeholder 2"/>
          <p:cNvSpPr>
            <a:spLocks noGrp="1"/>
          </p:cNvSpPr>
          <p:nvPr>
            <p:ph idx="1"/>
          </p:nvPr>
        </p:nvSpPr>
        <p:spPr>
          <a:xfrm>
            <a:off x="457200" y="1600200"/>
            <a:ext cx="8229600" cy="4876800"/>
          </a:xfrm>
        </p:spPr>
        <p:txBody>
          <a:bodyPr>
            <a:normAutofit fontScale="92500" lnSpcReduction="20000"/>
          </a:bodyPr>
          <a:lstStyle/>
          <a:p>
            <a:r>
              <a:rPr lang="en-US" dirty="0" smtClean="0"/>
              <a:t>It measures something, like:</a:t>
            </a:r>
          </a:p>
          <a:p>
            <a:pPr lvl="1"/>
            <a:r>
              <a:rPr lang="en-US" dirty="0" smtClean="0"/>
              <a:t>The software </a:t>
            </a:r>
            <a:r>
              <a:rPr lang="en-US" b="1" dirty="0" smtClean="0"/>
              <a:t>product</a:t>
            </a:r>
          </a:p>
          <a:p>
            <a:pPr lvl="2"/>
            <a:r>
              <a:rPr lang="en-US" dirty="0" smtClean="0"/>
              <a:t>Its quality</a:t>
            </a:r>
          </a:p>
          <a:p>
            <a:pPr lvl="2"/>
            <a:r>
              <a:rPr lang="en-US" dirty="0" smtClean="0"/>
              <a:t>Its degree of completeness, so far</a:t>
            </a:r>
          </a:p>
          <a:p>
            <a:pPr lvl="2"/>
            <a:r>
              <a:rPr lang="en-US" dirty="0" smtClean="0"/>
              <a:t>Its suitability for some use</a:t>
            </a:r>
          </a:p>
          <a:p>
            <a:pPr lvl="1"/>
            <a:r>
              <a:rPr lang="en-US" dirty="0" smtClean="0"/>
              <a:t>The </a:t>
            </a:r>
            <a:r>
              <a:rPr lang="en-US" b="1" dirty="0" smtClean="0"/>
              <a:t>process and people </a:t>
            </a:r>
            <a:r>
              <a:rPr lang="en-US" dirty="0" smtClean="0"/>
              <a:t>creating it</a:t>
            </a:r>
          </a:p>
          <a:p>
            <a:pPr lvl="2"/>
            <a:r>
              <a:rPr lang="en-US" dirty="0" smtClean="0"/>
              <a:t>How close to “on plan” are we?</a:t>
            </a:r>
          </a:p>
          <a:p>
            <a:pPr lvl="2"/>
            <a:r>
              <a:rPr lang="en-US" dirty="0" smtClean="0"/>
              <a:t>Tracking how the team is working</a:t>
            </a:r>
          </a:p>
          <a:p>
            <a:pPr lvl="2"/>
            <a:r>
              <a:rPr lang="en-US" dirty="0" smtClean="0"/>
              <a:t>Or what our test coverage is</a:t>
            </a:r>
          </a:p>
          <a:p>
            <a:pPr lvl="2"/>
            <a:r>
              <a:rPr lang="en-US" dirty="0" smtClean="0"/>
              <a:t>Or how we are cutting risks</a:t>
            </a:r>
          </a:p>
          <a:p>
            <a:r>
              <a:rPr lang="en-US" dirty="0" smtClean="0"/>
              <a:t>It’s a number, a measure, </a:t>
            </a:r>
            <a:r>
              <a:rPr lang="en-US" dirty="0" err="1" smtClean="0"/>
              <a:t>vs</a:t>
            </a:r>
            <a:r>
              <a:rPr lang="en-US" dirty="0" smtClean="0"/>
              <a:t> some standard</a:t>
            </a:r>
          </a:p>
          <a:p>
            <a:pPr lvl="1"/>
            <a:r>
              <a:rPr lang="en-US" dirty="0" smtClean="0"/>
              <a:t>Like “</a:t>
            </a:r>
            <a:r>
              <a:rPr lang="en-US" dirty="0" err="1" smtClean="0"/>
              <a:t>burndown</a:t>
            </a:r>
            <a:r>
              <a:rPr lang="en-US" dirty="0" smtClean="0"/>
              <a:t>” or “velocity”</a:t>
            </a:r>
          </a:p>
          <a:p>
            <a:pPr lvl="2"/>
            <a:r>
              <a:rPr lang="en-US" dirty="0" smtClean="0"/>
              <a:t>See slide 9, in a bit </a:t>
            </a:r>
            <a:r>
              <a:rPr lang="en-US" dirty="0" smtClean="0">
                <a:sym typeface="Wingdings"/>
              </a:rPr>
              <a:t> </a:t>
            </a:r>
            <a:endParaRPr lang="en-US" dirty="0"/>
          </a:p>
        </p:txBody>
      </p:sp>
      <p:sp>
        <p:nvSpPr>
          <p:cNvPr id="4" name="TextBox 3"/>
          <p:cNvSpPr txBox="1"/>
          <p:nvPr/>
        </p:nvSpPr>
        <p:spPr>
          <a:xfrm>
            <a:off x="6324600" y="1676400"/>
            <a:ext cx="2743200" cy="646331"/>
          </a:xfrm>
          <a:prstGeom prst="rect">
            <a:avLst/>
          </a:prstGeom>
          <a:noFill/>
        </p:spPr>
        <p:txBody>
          <a:bodyPr wrap="square" rtlCol="0">
            <a:spAutoFit/>
          </a:bodyPr>
          <a:lstStyle/>
          <a:p>
            <a:r>
              <a:rPr lang="en-US" dirty="0" smtClean="0">
                <a:solidFill>
                  <a:srgbClr val="FF0000"/>
                </a:solidFill>
              </a:rPr>
              <a:t>Want to measure – “Is this product any good?”</a:t>
            </a:r>
            <a:endParaRPr lang="en-US" dirty="0">
              <a:solidFill>
                <a:srgbClr val="FF0000"/>
              </a:solidFill>
            </a:endParaRPr>
          </a:p>
        </p:txBody>
      </p:sp>
      <p:sp>
        <p:nvSpPr>
          <p:cNvPr id="5" name="TextBox 4"/>
          <p:cNvSpPr txBox="1"/>
          <p:nvPr/>
        </p:nvSpPr>
        <p:spPr>
          <a:xfrm>
            <a:off x="6324600" y="2514600"/>
            <a:ext cx="2667000" cy="646331"/>
          </a:xfrm>
          <a:prstGeom prst="rect">
            <a:avLst/>
          </a:prstGeom>
          <a:noFill/>
        </p:spPr>
        <p:txBody>
          <a:bodyPr wrap="square" rtlCol="0">
            <a:spAutoFit/>
          </a:bodyPr>
          <a:lstStyle/>
          <a:p>
            <a:r>
              <a:rPr lang="en-US" dirty="0" smtClean="0">
                <a:solidFill>
                  <a:srgbClr val="FF0000"/>
                </a:solidFill>
              </a:rPr>
              <a:t>Easier to measure things like “bug count.”</a:t>
            </a:r>
            <a:endParaRPr lang="en-US" dirty="0">
              <a:solidFill>
                <a:srgbClr val="FF0000"/>
              </a:solidFill>
            </a:endParaRPr>
          </a:p>
        </p:txBody>
      </p:sp>
      <p:sp>
        <p:nvSpPr>
          <p:cNvPr id="6" name="TextBox 5"/>
          <p:cNvSpPr txBox="1"/>
          <p:nvPr/>
        </p:nvSpPr>
        <p:spPr>
          <a:xfrm>
            <a:off x="6324600" y="3810000"/>
            <a:ext cx="2286000" cy="646331"/>
          </a:xfrm>
          <a:prstGeom prst="rect">
            <a:avLst/>
          </a:prstGeom>
          <a:noFill/>
        </p:spPr>
        <p:txBody>
          <a:bodyPr wrap="square" rtlCol="0">
            <a:spAutoFit/>
          </a:bodyPr>
          <a:lstStyle/>
          <a:p>
            <a:r>
              <a:rPr lang="en-US" dirty="0" smtClean="0">
                <a:solidFill>
                  <a:srgbClr val="FF0000"/>
                </a:solidFill>
              </a:rPr>
              <a:t>And, “Will it be ready on time?”</a:t>
            </a:r>
            <a:endParaRPr lang="en-US" dirty="0">
              <a:solidFill>
                <a:srgbClr val="FF0000"/>
              </a:solidFill>
            </a:endParaRPr>
          </a:p>
        </p:txBody>
      </p:sp>
    </p:spTree>
    <p:extLst>
      <p:ext uri="{BB962C8B-B14F-4D97-AF65-F5344CB8AC3E}">
        <p14:creationId xmlns:p14="http://schemas.microsoft.com/office/powerpoint/2010/main" val="223293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it gets messier</a:t>
            </a:r>
            <a:endParaRPr lang="en-US" dirty="0"/>
          </a:p>
        </p:txBody>
      </p:sp>
      <p:sp>
        <p:nvSpPr>
          <p:cNvPr id="3" name="Content Placeholder 2"/>
          <p:cNvSpPr>
            <a:spLocks noGrp="1"/>
          </p:cNvSpPr>
          <p:nvPr>
            <p:ph idx="1"/>
          </p:nvPr>
        </p:nvSpPr>
        <p:spPr/>
        <p:txBody>
          <a:bodyPr/>
          <a:lstStyle/>
          <a:p>
            <a:r>
              <a:rPr lang="en-US" dirty="0" smtClean="0"/>
              <a:t>How to improve the </a:t>
            </a:r>
            <a:r>
              <a:rPr lang="en-US" dirty="0" smtClean="0">
                <a:solidFill>
                  <a:srgbClr val="FF0000"/>
                </a:solidFill>
              </a:rPr>
              <a:t>B</a:t>
            </a:r>
            <a:r>
              <a:rPr lang="en-US" dirty="0" smtClean="0"/>
              <a:t>/</a:t>
            </a:r>
            <a:r>
              <a:rPr lang="en-US" dirty="0" smtClean="0">
                <a:solidFill>
                  <a:srgbClr val="FF0000"/>
                </a:solidFill>
              </a:rPr>
              <a:t>A</a:t>
            </a:r>
            <a:r>
              <a:rPr lang="en-US" dirty="0" smtClean="0"/>
              <a:t> value?</a:t>
            </a:r>
          </a:p>
          <a:p>
            <a:pPr lvl="1"/>
            <a:r>
              <a:rPr lang="en-US" dirty="0" smtClean="0"/>
              <a:t>Is test coverage improving?</a:t>
            </a:r>
          </a:p>
          <a:p>
            <a:pPr lvl="1"/>
            <a:r>
              <a:rPr lang="en-US" dirty="0" smtClean="0"/>
              <a:t>How to improve the test suite?</a:t>
            </a:r>
          </a:p>
          <a:p>
            <a:r>
              <a:rPr lang="en-US" dirty="0" smtClean="0"/>
              <a:t>Easier to do all this at the back end than at the front end.</a:t>
            </a:r>
            <a:endParaRPr lang="en-US" dirty="0"/>
          </a:p>
        </p:txBody>
      </p:sp>
    </p:spTree>
    <p:extLst>
      <p:ext uri="{BB962C8B-B14F-4D97-AF65-F5344CB8AC3E}">
        <p14:creationId xmlns:p14="http://schemas.microsoft.com/office/powerpoint/2010/main" val="1993450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Rec’s for small teams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Start at the project level, not at the process level or organizational level.  </a:t>
            </a:r>
          </a:p>
          <a:p>
            <a:pPr lvl="1"/>
            <a:r>
              <a:rPr lang="en-US" dirty="0" smtClean="0"/>
              <a:t>Pick projects to start with.</a:t>
            </a:r>
          </a:p>
          <a:p>
            <a:r>
              <a:rPr lang="en-US" dirty="0" smtClean="0"/>
              <a:t>Integrate the use of metrics as a part of project quality management.</a:t>
            </a:r>
          </a:p>
          <a:p>
            <a:pPr lvl="1"/>
            <a:r>
              <a:rPr lang="en-US" dirty="0" smtClean="0"/>
              <a:t>Which is a part of project management.</a:t>
            </a:r>
          </a:p>
          <a:p>
            <a:pPr lvl="1"/>
            <a:r>
              <a:rPr lang="en-US" dirty="0" smtClean="0"/>
              <a:t>The project lead can do the metrics, with support from everyone else on the project.</a:t>
            </a:r>
          </a:p>
          <a:p>
            <a:r>
              <a:rPr lang="en-US" dirty="0" smtClean="0"/>
              <a:t>Select a very small number of metrics (2-3).</a:t>
            </a:r>
          </a:p>
          <a:p>
            <a:r>
              <a:rPr lang="en-US" dirty="0" smtClean="0"/>
              <a:t>Always make it visual.</a:t>
            </a:r>
            <a:endParaRPr lang="en-US" dirty="0"/>
          </a:p>
        </p:txBody>
      </p:sp>
    </p:spTree>
    <p:extLst>
      <p:ext uri="{BB962C8B-B14F-4D97-AF65-F5344CB8AC3E}">
        <p14:creationId xmlns:p14="http://schemas.microsoft.com/office/powerpoint/2010/main" val="327874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Keys for any org</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Secure management commitment.</a:t>
            </a:r>
          </a:p>
          <a:p>
            <a:r>
              <a:rPr lang="en-US" dirty="0" smtClean="0"/>
              <a:t>Establish a data tracking system.</a:t>
            </a:r>
          </a:p>
          <a:p>
            <a:pPr lvl="1"/>
            <a:r>
              <a:rPr lang="en-US" dirty="0" smtClean="0"/>
              <a:t>Process and tools</a:t>
            </a:r>
          </a:p>
          <a:p>
            <a:r>
              <a:rPr lang="en-US" dirty="0" smtClean="0"/>
              <a:t>Establish relevance of some specific metrics.</a:t>
            </a:r>
          </a:p>
          <a:p>
            <a:r>
              <a:rPr lang="en-US" dirty="0" smtClean="0"/>
              <a:t>Also need to invest in metrics expertise.</a:t>
            </a:r>
          </a:p>
          <a:p>
            <a:pPr lvl="1"/>
            <a:r>
              <a:rPr lang="en-US" dirty="0" smtClean="0"/>
              <a:t>For a large org, full-time professionals.</a:t>
            </a:r>
          </a:p>
          <a:p>
            <a:pPr lvl="2"/>
            <a:r>
              <a:rPr lang="en-US" dirty="0" smtClean="0"/>
              <a:t>E.g., training in statistics.</a:t>
            </a:r>
          </a:p>
          <a:p>
            <a:r>
              <a:rPr lang="en-US" dirty="0" smtClean="0"/>
              <a:t>Developers play a key role in providing data.</a:t>
            </a:r>
          </a:p>
          <a:p>
            <a:r>
              <a:rPr lang="en-US" dirty="0" smtClean="0"/>
              <a:t>End up with software data collection as a part of project management and configuration management.</a:t>
            </a:r>
          </a:p>
          <a:p>
            <a:r>
              <a:rPr lang="en-US" dirty="0" smtClean="0"/>
              <a:t>Go for automated tools.</a:t>
            </a:r>
            <a:endParaRPr lang="en-US" dirty="0"/>
          </a:p>
        </p:txBody>
      </p:sp>
    </p:spTree>
    <p:extLst>
      <p:ext uri="{BB962C8B-B14F-4D97-AF65-F5344CB8AC3E}">
        <p14:creationId xmlns:p14="http://schemas.microsoft.com/office/powerpoint/2010/main" val="25136647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a:t>
            </a:r>
            <a:endParaRPr lang="en-US" dirty="0"/>
          </a:p>
        </p:txBody>
      </p:sp>
      <p:sp>
        <p:nvSpPr>
          <p:cNvPr id="3" name="Content Placeholder 2"/>
          <p:cNvSpPr>
            <a:spLocks noGrp="1"/>
          </p:cNvSpPr>
          <p:nvPr>
            <p:ph idx="1"/>
          </p:nvPr>
        </p:nvSpPr>
        <p:spPr/>
        <p:txBody>
          <a:bodyPr/>
          <a:lstStyle/>
          <a:p>
            <a:r>
              <a:rPr lang="en-US" dirty="0" smtClean="0"/>
              <a:t>Software quality engineering modeling – a new field:</a:t>
            </a:r>
          </a:p>
          <a:p>
            <a:pPr lvl="1"/>
            <a:r>
              <a:rPr lang="en-US" dirty="0" smtClean="0"/>
              <a:t>Reliability and projection models</a:t>
            </a:r>
          </a:p>
          <a:p>
            <a:pPr lvl="1"/>
            <a:r>
              <a:rPr lang="en-US" dirty="0" smtClean="0"/>
              <a:t>Quality management models</a:t>
            </a:r>
          </a:p>
          <a:p>
            <a:pPr lvl="1"/>
            <a:r>
              <a:rPr lang="en-US" dirty="0" smtClean="0"/>
              <a:t>Complexity metrics and models</a:t>
            </a:r>
          </a:p>
          <a:p>
            <a:pPr lvl="1"/>
            <a:r>
              <a:rPr lang="en-US" dirty="0" smtClean="0"/>
              <a:t>Customer-oriented metrics, measurement and models</a:t>
            </a:r>
            <a:r>
              <a:rPr lang="en-US" dirty="0" smtClean="0"/>
              <a:t>.</a:t>
            </a:r>
            <a:endParaRPr lang="en-US" dirty="0" smtClean="0"/>
          </a:p>
        </p:txBody>
      </p:sp>
    </p:spTree>
    <p:extLst>
      <p:ext uri="{BB962C8B-B14F-4D97-AF65-F5344CB8AC3E}">
        <p14:creationId xmlns:p14="http://schemas.microsoft.com/office/powerpoint/2010/main" val="220172722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result – customer sat</a:t>
            </a:r>
            <a:endParaRPr lang="en-US" dirty="0"/>
          </a:p>
        </p:txBody>
      </p:sp>
      <p:sp>
        <p:nvSpPr>
          <p:cNvPr id="3" name="Content Placeholder 2"/>
          <p:cNvSpPr>
            <a:spLocks noGrp="1"/>
          </p:cNvSpPr>
          <p:nvPr>
            <p:ph idx="1"/>
          </p:nvPr>
        </p:nvSpPr>
        <p:spPr/>
        <p:txBody>
          <a:bodyPr/>
          <a:lstStyle/>
          <a:p>
            <a:r>
              <a:rPr lang="en-US" dirty="0" smtClean="0"/>
              <a:t>Lots of literature on this topic.</a:t>
            </a:r>
          </a:p>
          <a:p>
            <a:r>
              <a:rPr lang="en-US" dirty="0" smtClean="0"/>
              <a:t>Beyond just software engineering.</a:t>
            </a:r>
          </a:p>
          <a:p>
            <a:endParaRPr lang="en-US" dirty="0"/>
          </a:p>
        </p:txBody>
      </p:sp>
      <p:pic>
        <p:nvPicPr>
          <p:cNvPr id="6146" name="Picture 2" descr="http://upload.wikimedia.org/wikipedia/commons/4/4f/Business_Feedback_Loop_PNG_vers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71800"/>
            <a:ext cx="4991100" cy="3743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34200" y="4070866"/>
            <a:ext cx="2133600" cy="1200329"/>
          </a:xfrm>
          <a:prstGeom prst="rect">
            <a:avLst/>
          </a:prstGeom>
          <a:noFill/>
        </p:spPr>
        <p:txBody>
          <a:bodyPr wrap="square" rtlCol="0">
            <a:spAutoFit/>
          </a:bodyPr>
          <a:lstStyle/>
          <a:p>
            <a:r>
              <a:rPr lang="en-US" dirty="0" smtClean="0"/>
              <a:t>“Finishing school” on this topic would be a marketing course.</a:t>
            </a:r>
            <a:endParaRPr lang="en-US" dirty="0"/>
          </a:p>
        </p:txBody>
      </p:sp>
    </p:spTree>
    <p:extLst>
      <p:ext uri="{BB962C8B-B14F-4D97-AF65-F5344CB8AC3E}">
        <p14:creationId xmlns:p14="http://schemas.microsoft.com/office/powerpoint/2010/main" val="28822505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Technical problems</a:t>
            </a:r>
            <a:endParaRPr lang="en-US" dirty="0"/>
          </a:p>
        </p:txBody>
      </p:sp>
      <p:sp>
        <p:nvSpPr>
          <p:cNvPr id="3" name="Content Placeholder 2"/>
          <p:cNvSpPr>
            <a:spLocks noGrp="1"/>
          </p:cNvSpPr>
          <p:nvPr>
            <p:ph idx="1"/>
          </p:nvPr>
        </p:nvSpPr>
        <p:spPr/>
        <p:txBody>
          <a:bodyPr/>
          <a:lstStyle/>
          <a:p>
            <a:r>
              <a:rPr lang="en-US" dirty="0" smtClean="0"/>
              <a:t>The reliability / project, quality, and complexity models are developed and studied by different groups of professionals!</a:t>
            </a:r>
          </a:p>
          <a:p>
            <a:pPr lvl="1"/>
            <a:r>
              <a:rPr lang="en-US" dirty="0" smtClean="0"/>
              <a:t>Training in different areas.</a:t>
            </a:r>
          </a:p>
          <a:p>
            <a:pPr lvl="1"/>
            <a:r>
              <a:rPr lang="en-US" dirty="0" smtClean="0"/>
              <a:t>The first tend to be black box models.</a:t>
            </a:r>
          </a:p>
          <a:p>
            <a:r>
              <a:rPr lang="en-US" dirty="0" smtClean="0"/>
              <a:t>Urgent problem – bridge the gap between art and practice.</a:t>
            </a:r>
          </a:p>
          <a:p>
            <a:pPr lvl="1"/>
            <a:r>
              <a:rPr lang="en-US" dirty="0" smtClean="0"/>
              <a:t>Needs to be in CS curriculum to learn these topics.</a:t>
            </a:r>
            <a:endParaRPr lang="en-US" dirty="0"/>
          </a:p>
        </p:txBody>
      </p:sp>
    </p:spTree>
    <p:extLst>
      <p:ext uri="{BB962C8B-B14F-4D97-AF65-F5344CB8AC3E}">
        <p14:creationId xmlns:p14="http://schemas.microsoft.com/office/powerpoint/2010/main" val="243580799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problems - </a:t>
            </a:r>
            <a:r>
              <a:rPr lang="en-US" dirty="0" err="1" smtClean="0"/>
              <a:t>cntd</a:t>
            </a:r>
            <a:endParaRPr lang="en-US" dirty="0"/>
          </a:p>
        </p:txBody>
      </p:sp>
      <p:sp>
        <p:nvSpPr>
          <p:cNvPr id="3" name="Content Placeholder 2"/>
          <p:cNvSpPr>
            <a:spLocks noGrp="1"/>
          </p:cNvSpPr>
          <p:nvPr>
            <p:ph idx="1"/>
          </p:nvPr>
        </p:nvSpPr>
        <p:spPr/>
        <p:txBody>
          <a:bodyPr/>
          <a:lstStyle/>
          <a:p>
            <a:r>
              <a:rPr lang="en-US" dirty="0" smtClean="0"/>
              <a:t>Different reliability models for different kinds of systems.</a:t>
            </a:r>
          </a:p>
          <a:p>
            <a:pPr lvl="1"/>
            <a:r>
              <a:rPr lang="en-US" dirty="0" smtClean="0"/>
              <a:t>E.g., for safety critical, it’s time to next failure.</a:t>
            </a:r>
          </a:p>
          <a:p>
            <a:r>
              <a:rPr lang="en-US" dirty="0" smtClean="0"/>
              <a:t>Need systems of sufficient size to count and predict reliability:</a:t>
            </a:r>
          </a:p>
          <a:p>
            <a:pPr lvl="1"/>
            <a:r>
              <a:rPr lang="en-US" dirty="0" smtClean="0"/>
              <a:t>May not have enough data to predict.</a:t>
            </a:r>
          </a:p>
          <a:p>
            <a:pPr lvl="1"/>
            <a:r>
              <a:rPr lang="en-US" dirty="0" smtClean="0"/>
              <a:t>It’s workload dependent.</a:t>
            </a:r>
          </a:p>
          <a:p>
            <a:pPr lvl="1"/>
            <a:r>
              <a:rPr lang="en-US" dirty="0" smtClean="0"/>
              <a:t>Test cases may not be accurate.</a:t>
            </a:r>
            <a:endParaRPr lang="en-US" dirty="0"/>
          </a:p>
        </p:txBody>
      </p:sp>
    </p:spTree>
    <p:extLst>
      <p:ext uri="{BB962C8B-B14F-4D97-AF65-F5344CB8AC3E}">
        <p14:creationId xmlns:p14="http://schemas.microsoft.com/office/powerpoint/2010/main" val="137877365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software issues!</a:t>
            </a:r>
            <a:endParaRPr lang="en-US" dirty="0"/>
          </a:p>
        </p:txBody>
      </p:sp>
      <p:sp>
        <p:nvSpPr>
          <p:cNvPr id="3" name="Content Placeholder 2"/>
          <p:cNvSpPr>
            <a:spLocks noGrp="1"/>
          </p:cNvSpPr>
          <p:nvPr>
            <p:ph idx="1"/>
          </p:nvPr>
        </p:nvSpPr>
        <p:spPr/>
        <p:txBody>
          <a:bodyPr>
            <a:normAutofit fontScale="92500"/>
          </a:bodyPr>
          <a:lstStyle/>
          <a:p>
            <a:r>
              <a:rPr lang="en-US" dirty="0" smtClean="0"/>
              <a:t>Software is unique:</a:t>
            </a:r>
          </a:p>
          <a:p>
            <a:pPr lvl="1"/>
            <a:r>
              <a:rPr lang="en-US" dirty="0" smtClean="0"/>
              <a:t>The debugging process is never replicated.</a:t>
            </a:r>
          </a:p>
          <a:p>
            <a:pPr lvl="1"/>
            <a:r>
              <a:rPr lang="en-US" dirty="0" smtClean="0"/>
              <a:t>Thus, software reliability models are “largely unsuccessful.”</a:t>
            </a:r>
          </a:p>
          <a:p>
            <a:pPr lvl="1"/>
            <a:r>
              <a:rPr lang="en-US" dirty="0" smtClean="0"/>
              <a:t>Try “fuzzy set methodologies,” neural nets, or Bayesian models to argue about them.</a:t>
            </a:r>
          </a:p>
          <a:p>
            <a:r>
              <a:rPr lang="en-US" dirty="0" smtClean="0"/>
              <a:t>Always establish empirical validity for the models you choose to use.</a:t>
            </a:r>
          </a:p>
          <a:p>
            <a:pPr lvl="1"/>
            <a:r>
              <a:rPr lang="en-US" dirty="0" smtClean="0"/>
              <a:t>The model’s predictions are supported by real results.</a:t>
            </a:r>
            <a:endParaRPr lang="en-US" dirty="0"/>
          </a:p>
        </p:txBody>
      </p:sp>
    </p:spTree>
    <p:extLst>
      <p:ext uri="{BB962C8B-B14F-4D97-AF65-F5344CB8AC3E}">
        <p14:creationId xmlns:p14="http://schemas.microsoft.com/office/powerpoint/2010/main" val="1853075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Linkages among models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72180" y="1595469"/>
            <a:ext cx="5771620" cy="4805331"/>
          </a:xfrm>
        </p:spPr>
      </p:pic>
    </p:spTree>
    <p:extLst>
      <p:ext uri="{BB962C8B-B14F-4D97-AF65-F5344CB8AC3E}">
        <p14:creationId xmlns:p14="http://schemas.microsoft.com/office/powerpoint/2010/main" val="294464607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process control</a:t>
            </a:r>
            <a:endParaRPr lang="en-US" dirty="0"/>
          </a:p>
        </p:txBody>
      </p:sp>
      <p:sp>
        <p:nvSpPr>
          <p:cNvPr id="3" name="Content Placeholder 2"/>
          <p:cNvSpPr>
            <a:spLocks noGrp="1"/>
          </p:cNvSpPr>
          <p:nvPr>
            <p:ph idx="1"/>
          </p:nvPr>
        </p:nvSpPr>
        <p:spPr/>
        <p:txBody>
          <a:bodyPr>
            <a:normAutofit lnSpcReduction="10000"/>
          </a:bodyPr>
          <a:lstStyle/>
          <a:p>
            <a:r>
              <a:rPr lang="en-US" dirty="0" smtClean="0"/>
              <a:t>Control charts probably won’t work (Ref </a:t>
            </a:r>
            <a:r>
              <a:rPr lang="en-US" dirty="0" err="1" smtClean="0"/>
              <a:t>Kan</a:t>
            </a:r>
            <a:r>
              <a:rPr lang="en-US" dirty="0" smtClean="0"/>
              <a:t>, </a:t>
            </a:r>
            <a:r>
              <a:rPr lang="en-US" dirty="0" err="1" smtClean="0"/>
              <a:t>Ch</a:t>
            </a:r>
            <a:r>
              <a:rPr lang="en-US" dirty="0" smtClean="0"/>
              <a:t> 5).</a:t>
            </a:r>
          </a:p>
          <a:p>
            <a:r>
              <a:rPr lang="en-US" dirty="0" smtClean="0"/>
              <a:t>Among other things, when the good data is available – the software is complete!</a:t>
            </a:r>
          </a:p>
          <a:p>
            <a:r>
              <a:rPr lang="en-US" dirty="0" smtClean="0"/>
              <a:t>A possible tool for consistency and stability in process implementation.</a:t>
            </a:r>
          </a:p>
          <a:p>
            <a:r>
              <a:rPr lang="en-US" dirty="0" smtClean="0"/>
              <a:t>Software development is far more complex and dynamic than the scenarios control charts describe.</a:t>
            </a:r>
            <a:endParaRPr lang="en-US" dirty="0"/>
          </a:p>
        </p:txBody>
      </p:sp>
    </p:spTree>
    <p:extLst>
      <p:ext uri="{BB962C8B-B14F-4D97-AF65-F5344CB8AC3E}">
        <p14:creationId xmlns:p14="http://schemas.microsoft.com/office/powerpoint/2010/main" val="15790936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Recall Philips</a:t>
            </a:r>
            <a:endParaRPr lang="en-US" dirty="0"/>
          </a:p>
        </p:txBody>
      </p:sp>
      <p:sp>
        <p:nvSpPr>
          <p:cNvPr id="3" name="Content Placeholder 2"/>
          <p:cNvSpPr>
            <a:spLocks noGrp="1"/>
          </p:cNvSpPr>
          <p:nvPr>
            <p:ph idx="1"/>
          </p:nvPr>
        </p:nvSpPr>
        <p:spPr/>
        <p:txBody>
          <a:bodyPr/>
          <a:lstStyle/>
          <a:p>
            <a:r>
              <a:rPr lang="en-US" dirty="0" smtClean="0"/>
              <a:t>The big </a:t>
            </a:r>
            <a:r>
              <a:rPr lang="en-US" dirty="0" err="1" smtClean="0"/>
              <a:t>Ch</a:t>
            </a:r>
            <a:r>
              <a:rPr lang="en-US" dirty="0" smtClean="0"/>
              <a:t> 6 reading on metrics…</a:t>
            </a:r>
          </a:p>
          <a:p>
            <a:r>
              <a:rPr lang="en-US" dirty="0" smtClean="0"/>
              <a:t>What kind of metrics did he collect?</a:t>
            </a:r>
          </a:p>
          <a:p>
            <a:r>
              <a:rPr lang="en-US" dirty="0" smtClean="0"/>
              <a:t>What purpose did these metrics serve?</a:t>
            </a:r>
          </a:p>
          <a:p>
            <a:r>
              <a:rPr lang="en-US" dirty="0" smtClean="0"/>
              <a:t>Hint: If you don’t remember, realize this: Philips collects metrics for everything he wants to ensure is on-track, everything he wants to improve</a:t>
            </a:r>
          </a:p>
          <a:p>
            <a:pPr lvl="1"/>
            <a:r>
              <a:rPr lang="en-US" dirty="0" smtClean="0"/>
              <a:t>PSP is a perfect example</a:t>
            </a:r>
            <a:endParaRPr lang="en-US" dirty="0"/>
          </a:p>
        </p:txBody>
      </p:sp>
    </p:spTree>
    <p:extLst>
      <p:ext uri="{BB962C8B-B14F-4D97-AF65-F5344CB8AC3E}">
        <p14:creationId xmlns:p14="http://schemas.microsoft.com/office/powerpoint/2010/main" val="6600481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hypothesis tests</a:t>
            </a:r>
            <a:endParaRPr lang="en-US" dirty="0"/>
          </a:p>
        </p:txBody>
      </p:sp>
      <p:sp>
        <p:nvSpPr>
          <p:cNvPr id="3" name="Content Placeholder 2"/>
          <p:cNvSpPr>
            <a:spLocks noGrp="1"/>
          </p:cNvSpPr>
          <p:nvPr>
            <p:ph idx="1"/>
          </p:nvPr>
        </p:nvSpPr>
        <p:spPr/>
        <p:txBody>
          <a:bodyPr/>
          <a:lstStyle/>
          <a:p>
            <a:r>
              <a:rPr lang="en-US" dirty="0" err="1" smtClean="0"/>
              <a:t>Kan</a:t>
            </a:r>
            <a:r>
              <a:rPr lang="en-US" dirty="0" smtClean="0"/>
              <a:t> recommends the Kolmogorov-Smirnov test.</a:t>
            </a:r>
          </a:p>
          <a:p>
            <a:r>
              <a:rPr lang="en-US" dirty="0" smtClean="0"/>
              <a:t>The 95% confidence intervals are often too wide to be useful.</a:t>
            </a:r>
          </a:p>
          <a:p>
            <a:r>
              <a:rPr lang="en-US" dirty="0" smtClean="0"/>
              <a:t>Using the 5% probability as the basis for significance tests, they seldom found statistical differences.</a:t>
            </a:r>
            <a:endParaRPr lang="en-US" dirty="0"/>
          </a:p>
        </p:txBody>
      </p:sp>
    </p:spTree>
    <p:extLst>
      <p:ext uri="{BB962C8B-B14F-4D97-AF65-F5344CB8AC3E}">
        <p14:creationId xmlns:p14="http://schemas.microsoft.com/office/powerpoint/2010/main" val="53664953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Ta-da!</a:t>
            </a:r>
            <a:endParaRPr lang="en-US" dirty="0"/>
          </a:p>
        </p:txBody>
      </p:sp>
      <p:sp>
        <p:nvSpPr>
          <p:cNvPr id="3" name="Content Placeholder 2"/>
          <p:cNvSpPr>
            <a:spLocks noGrp="1"/>
          </p:cNvSpPr>
          <p:nvPr>
            <p:ph idx="1"/>
          </p:nvPr>
        </p:nvSpPr>
        <p:spPr/>
        <p:txBody>
          <a:bodyPr/>
          <a:lstStyle/>
          <a:p>
            <a:r>
              <a:rPr lang="en-US" dirty="0" smtClean="0"/>
              <a:t>I give you…</a:t>
            </a:r>
            <a:endParaRPr lang="en-US" dirty="0"/>
          </a:p>
        </p:txBody>
      </p:sp>
      <p:pic>
        <p:nvPicPr>
          <p:cNvPr id="6146" name="Picture 2" descr="http://media.juiceanalytics.com/images/blog/metrics_framewo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6000"/>
            <a:ext cx="6824783"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1621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with metrics…</a:t>
            </a:r>
            <a:endParaRPr lang="en-US" dirty="0"/>
          </a:p>
        </p:txBody>
      </p:sp>
      <p:pic>
        <p:nvPicPr>
          <p:cNvPr id="3" name="Picture 2" descr="StreetlightEffec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727200"/>
            <a:ext cx="9093200" cy="4826000"/>
          </a:xfrm>
          <a:prstGeom prst="rect">
            <a:avLst/>
          </a:prstGeom>
        </p:spPr>
      </p:pic>
    </p:spTree>
    <p:extLst>
      <p:ext uri="{BB962C8B-B14F-4D97-AF65-F5344CB8AC3E}">
        <p14:creationId xmlns:p14="http://schemas.microsoft.com/office/powerpoint/2010/main" val="34507061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From the reading - </a:t>
            </a:r>
            <a:r>
              <a:rPr lang="en-US" dirty="0" smtClean="0"/>
              <a:t>SLIM</a:t>
            </a:r>
            <a:endParaRPr lang="en-US" dirty="0"/>
          </a:p>
        </p:txBody>
      </p:sp>
      <p:sp>
        <p:nvSpPr>
          <p:cNvPr id="3" name="Content Placeholder 2"/>
          <p:cNvSpPr>
            <a:spLocks noGrp="1"/>
          </p:cNvSpPr>
          <p:nvPr>
            <p:ph idx="1"/>
          </p:nvPr>
        </p:nvSpPr>
        <p:spPr/>
        <p:txBody>
          <a:bodyPr/>
          <a:lstStyle/>
          <a:p>
            <a:pPr marL="0" indent="0">
              <a:buNone/>
            </a:pPr>
            <a:r>
              <a:rPr lang="en-US" dirty="0" smtClean="0"/>
              <a:t>Measures these metrics:</a:t>
            </a:r>
          </a:p>
          <a:p>
            <a:r>
              <a:rPr lang="en-US" dirty="0" smtClean="0"/>
              <a:t>Quantity of function (user stories)</a:t>
            </a:r>
          </a:p>
          <a:p>
            <a:r>
              <a:rPr lang="en-US" dirty="0" smtClean="0"/>
              <a:t>Productivity (rate)</a:t>
            </a:r>
          </a:p>
          <a:p>
            <a:r>
              <a:rPr lang="en-US" dirty="0" smtClean="0"/>
              <a:t>Time (project duration)</a:t>
            </a:r>
          </a:p>
          <a:p>
            <a:r>
              <a:rPr lang="en-US" dirty="0" smtClean="0"/>
              <a:t>Effort (cost)</a:t>
            </a:r>
          </a:p>
          <a:p>
            <a:r>
              <a:rPr lang="en-US" dirty="0" smtClean="0"/>
              <a:t>Reliability (defect rate)</a:t>
            </a:r>
          </a:p>
          <a:p>
            <a:pPr lvl="1"/>
            <a:r>
              <a:rPr lang="en-US" dirty="0" smtClean="0"/>
              <a:t>Which perhaps is best measured by good detection / testing associated with the project </a:t>
            </a:r>
            <a:r>
              <a:rPr lang="en-US" dirty="0" smtClean="0">
                <a:sym typeface="Wingdings"/>
              </a:rPr>
              <a:t></a:t>
            </a:r>
            <a:endParaRPr lang="en-US" dirty="0" smtClean="0"/>
          </a:p>
          <a:p>
            <a:endParaRPr lang="en-US" dirty="0"/>
          </a:p>
        </p:txBody>
      </p:sp>
    </p:spTree>
    <p:extLst>
      <p:ext uri="{BB962C8B-B14F-4D97-AF65-F5344CB8AC3E}">
        <p14:creationId xmlns:p14="http://schemas.microsoft.com/office/powerpoint/2010/main" val="10881899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these?</a:t>
            </a:r>
            <a:endParaRPr lang="en-US" dirty="0"/>
          </a:p>
        </p:txBody>
      </p:sp>
      <p:pic>
        <p:nvPicPr>
          <p:cNvPr id="4" name="Picture 3" descr="Agile testing quadra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600200"/>
            <a:ext cx="5266093" cy="4838700"/>
          </a:xfrm>
          <a:prstGeom prst="rect">
            <a:avLst/>
          </a:prstGeom>
        </p:spPr>
      </p:pic>
    </p:spTree>
    <p:extLst>
      <p:ext uri="{BB962C8B-B14F-4D97-AF65-F5344CB8AC3E}">
        <p14:creationId xmlns:p14="http://schemas.microsoft.com/office/powerpoint/2010/main" val="12589297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 </a:t>
            </a:r>
            <a:r>
              <a:rPr lang="en-US" dirty="0" err="1" smtClean="0"/>
              <a:t>vs</a:t>
            </a:r>
            <a:r>
              <a:rPr lang="en-US" dirty="0" smtClean="0"/>
              <a:t> Outputs</a:t>
            </a:r>
            <a:endParaRPr lang="en-US" dirty="0"/>
          </a:p>
        </p:txBody>
      </p:sp>
      <p:sp>
        <p:nvSpPr>
          <p:cNvPr id="3" name="Content Placeholder 2"/>
          <p:cNvSpPr>
            <a:spLocks noGrp="1"/>
          </p:cNvSpPr>
          <p:nvPr>
            <p:ph idx="1"/>
          </p:nvPr>
        </p:nvSpPr>
        <p:spPr/>
        <p:txBody>
          <a:bodyPr/>
          <a:lstStyle/>
          <a:p>
            <a:r>
              <a:rPr lang="en-US" dirty="0" smtClean="0"/>
              <a:t>Outputs = productivity</a:t>
            </a:r>
          </a:p>
          <a:p>
            <a:r>
              <a:rPr lang="en-US" dirty="0" smtClean="0"/>
              <a:t>Outcomes might also be, like:</a:t>
            </a:r>
          </a:p>
          <a:p>
            <a:pPr lvl="1"/>
            <a:r>
              <a:rPr lang="en-US" dirty="0" smtClean="0"/>
              <a:t>We did something entirely new</a:t>
            </a:r>
          </a:p>
          <a:p>
            <a:pPr lvl="1"/>
            <a:r>
              <a:rPr lang="en-US" dirty="0" smtClean="0"/>
              <a:t>We did it for a new customer</a:t>
            </a:r>
          </a:p>
          <a:p>
            <a:pPr lvl="1"/>
            <a:r>
              <a:rPr lang="en-US" dirty="0" smtClean="0"/>
              <a:t>We used new tools</a:t>
            </a:r>
          </a:p>
          <a:p>
            <a:r>
              <a:rPr lang="en-US" dirty="0" smtClean="0"/>
              <a:t>And – “Did we do the best job delivering high-quality products in this situation?”</a:t>
            </a:r>
            <a:endParaRPr lang="en-US" dirty="0"/>
          </a:p>
        </p:txBody>
      </p:sp>
    </p:spTree>
    <p:extLst>
      <p:ext uri="{BB962C8B-B14F-4D97-AF65-F5344CB8AC3E}">
        <p14:creationId xmlns:p14="http://schemas.microsoft.com/office/powerpoint/2010/main" val="5989674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Agile likes </a:t>
            </a:r>
            <a:r>
              <a:rPr lang="en-US" dirty="0" err="1" smtClean="0"/>
              <a:t>burndown</a:t>
            </a:r>
            <a:r>
              <a:rPr lang="en-US" dirty="0" smtClean="0"/>
              <a:t> </a:t>
            </a:r>
            <a:br>
              <a:rPr lang="en-US" dirty="0" smtClean="0"/>
            </a:br>
            <a:r>
              <a:rPr lang="en-US" dirty="0" smtClean="0"/>
              <a:t>(or </a:t>
            </a:r>
            <a:r>
              <a:rPr lang="en-US" dirty="0" err="1" smtClean="0"/>
              <a:t>burnup</a:t>
            </a:r>
            <a:r>
              <a:rPr lang="en-US" dirty="0" smtClean="0"/>
              <a:t>) charts</a:t>
            </a:r>
            <a:endParaRPr lang="en-US" dirty="0"/>
          </a:p>
        </p:txBody>
      </p:sp>
      <p:pic>
        <p:nvPicPr>
          <p:cNvPr id="4" name="Content Placeholder 3"/>
          <p:cNvPicPr>
            <a:picLocks noGrp="1" noChangeAspect="1"/>
          </p:cNvPicPr>
          <p:nvPr>
            <p:ph idx="1"/>
          </p:nvPr>
        </p:nvPicPr>
        <p:blipFill>
          <a:blip r:embed="rId3"/>
          <a:srcRect l="332" r="332"/>
          <a:stretch>
            <a:fillRect/>
          </a:stretch>
        </p:blipFill>
        <p:spPr>
          <a:xfrm>
            <a:off x="457200" y="1524000"/>
            <a:ext cx="8229600" cy="4525963"/>
          </a:xfrm>
        </p:spPr>
      </p:pic>
      <p:sp>
        <p:nvSpPr>
          <p:cNvPr id="3" name="TextBox 2"/>
          <p:cNvSpPr txBox="1"/>
          <p:nvPr/>
        </p:nvSpPr>
        <p:spPr>
          <a:xfrm>
            <a:off x="2514600" y="6248400"/>
            <a:ext cx="4158861" cy="369332"/>
          </a:xfrm>
          <a:prstGeom prst="rect">
            <a:avLst/>
          </a:prstGeom>
          <a:noFill/>
        </p:spPr>
        <p:txBody>
          <a:bodyPr wrap="none" rtlCol="0">
            <a:spAutoFit/>
          </a:bodyPr>
          <a:lstStyle/>
          <a:p>
            <a:r>
              <a:rPr lang="en-US" dirty="0" smtClean="0">
                <a:solidFill>
                  <a:srgbClr val="FF0000"/>
                </a:solidFill>
              </a:rPr>
              <a:t>“Velocity” is </a:t>
            </a:r>
            <a:r>
              <a:rPr lang="en-US" dirty="0" err="1" smtClean="0">
                <a:solidFill>
                  <a:srgbClr val="FF0000"/>
                </a:solidFill>
              </a:rPr>
              <a:t>dy</a:t>
            </a:r>
            <a:r>
              <a:rPr lang="en-US" dirty="0" smtClean="0">
                <a:solidFill>
                  <a:srgbClr val="FF0000"/>
                </a:solidFill>
              </a:rPr>
              <a:t>/dx on the remaining tasks.</a:t>
            </a:r>
            <a:endParaRPr lang="en-US" dirty="0">
              <a:solidFill>
                <a:srgbClr val="FF0000"/>
              </a:solidFill>
            </a:endParaRPr>
          </a:p>
        </p:txBody>
      </p:sp>
      <p:cxnSp>
        <p:nvCxnSpPr>
          <p:cNvPr id="6" name="Straight Connector 5"/>
          <p:cNvCxnSpPr/>
          <p:nvPr/>
        </p:nvCxnSpPr>
        <p:spPr>
          <a:xfrm>
            <a:off x="4876800" y="3429000"/>
            <a:ext cx="914400" cy="685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886200" y="4191000"/>
            <a:ext cx="1143000" cy="1981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9510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TotalTime>
  <Words>3229</Words>
  <Application>Microsoft Macintosh PowerPoint</Application>
  <PresentationFormat>On-screen Show (4:3)</PresentationFormat>
  <Paragraphs>369</Paragraphs>
  <Slides>41</Slides>
  <Notes>23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Office Theme</vt:lpstr>
      <vt:lpstr>GALLERY</vt:lpstr>
      <vt:lpstr>Metrics and Project Management Session 9, Part 2</vt:lpstr>
      <vt:lpstr>This is applicable to both  Agile and Old School</vt:lpstr>
      <vt:lpstr>What’s a metric?</vt:lpstr>
      <vt:lpstr>Recall Philips</vt:lpstr>
      <vt:lpstr>Issues with metrics…</vt:lpstr>
      <vt:lpstr>From the reading - SLIM</vt:lpstr>
      <vt:lpstr>Remember these?</vt:lpstr>
      <vt:lpstr>Outcomes vs Outputs</vt:lpstr>
      <vt:lpstr>Agile likes burndown  (or burnup) charts</vt:lpstr>
      <vt:lpstr>What if you’re not going to make it?</vt:lpstr>
      <vt:lpstr>Agile Metrics</vt:lpstr>
      <vt:lpstr>Measure value to the customer</vt:lpstr>
      <vt:lpstr>Outcomes vs. Outputs</vt:lpstr>
      <vt:lpstr>Problems?</vt:lpstr>
      <vt:lpstr>Beyond Burn Downs</vt:lpstr>
      <vt:lpstr>Gaming the numbers</vt:lpstr>
      <vt:lpstr>Shortening the Tail</vt:lpstr>
      <vt:lpstr>Is AgileEVM the answer?</vt:lpstr>
      <vt:lpstr>From Kan - Metrics and models are…</vt:lpstr>
      <vt:lpstr>The right stuff!</vt:lpstr>
      <vt:lpstr>Sources of bad data</vt:lpstr>
      <vt:lpstr>Ideal for software development</vt:lpstr>
      <vt:lpstr>Kan’s data collection recommendations</vt:lpstr>
      <vt:lpstr>The flow of usage</vt:lpstr>
      <vt:lpstr>PowerPoint Presentation</vt:lpstr>
      <vt:lpstr>PowerPoint Presentation</vt:lpstr>
      <vt:lpstr>Next problem - analysis</vt:lpstr>
      <vt:lpstr>Analysis – where to start?</vt:lpstr>
      <vt:lpstr>“In-process” metrics to start with</vt:lpstr>
      <vt:lpstr>Then it gets messier</vt:lpstr>
      <vt:lpstr>Rec’s for small teams</vt:lpstr>
      <vt:lpstr>Keys for any org</vt:lpstr>
      <vt:lpstr>Modeling</vt:lpstr>
      <vt:lpstr>End result – customer sat</vt:lpstr>
      <vt:lpstr>Technical problems</vt:lpstr>
      <vt:lpstr>Technical problems - cntd</vt:lpstr>
      <vt:lpstr>And software issues!</vt:lpstr>
      <vt:lpstr>Linkages among models</vt:lpstr>
      <vt:lpstr>Statistical process control</vt:lpstr>
      <vt:lpstr>Statistical hypothesis tests</vt:lpstr>
      <vt:lpstr>Ta-da!</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Concluding Remarks</dc:title>
  <dc:creator>Steve Chenoweth</dc:creator>
  <cp:lastModifiedBy>Steve Chenoweth</cp:lastModifiedBy>
  <cp:revision>37</cp:revision>
  <dcterms:created xsi:type="dcterms:W3CDTF">2006-08-16T00:00:00Z</dcterms:created>
  <dcterms:modified xsi:type="dcterms:W3CDTF">2015-05-07T14:30:53Z</dcterms:modified>
</cp:coreProperties>
</file>